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m4a" ContentType="audio/unknown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72" r:id="rId2"/>
    <p:sldId id="651" r:id="rId3"/>
    <p:sldId id="643" r:id="rId4"/>
    <p:sldId id="259" r:id="rId5"/>
    <p:sldId id="660" r:id="rId6"/>
    <p:sldId id="645" r:id="rId7"/>
    <p:sldId id="372" r:id="rId8"/>
    <p:sldId id="663" r:id="rId9"/>
    <p:sldId id="669" r:id="rId10"/>
    <p:sldId id="662" r:id="rId11"/>
    <p:sldId id="550" r:id="rId12"/>
    <p:sldId id="638" r:id="rId13"/>
    <p:sldId id="542" r:id="rId14"/>
    <p:sldId id="659" r:id="rId15"/>
    <p:sldId id="668" r:id="rId16"/>
    <p:sldId id="656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rah Gray" initials="SG" lastIdx="27" clrIdx="0">
    <p:extLst/>
  </p:cmAuthor>
  <p:cmAuthor id="2" name="Elizabeth Torraca" initials="ET" lastIdx="1" clrIdx="1">
    <p:extLst/>
  </p:cmAuthor>
  <p:cmAuthor id="3" name="Aaron Skilling" initials="AS" lastIdx="19" clrIdx="2">
    <p:extLst/>
  </p:cmAuthor>
  <p:cmAuthor id="4" name="Katie Piantoni" initials="KP" lastIdx="27" clrIdx="3">
    <p:extLst/>
  </p:cmAuthor>
  <p:cmAuthor id="5" name="Stephanie Gordon" initials="SG" lastIdx="11" clrIdx="4">
    <p:extLst/>
  </p:cmAuthor>
  <p:cmAuthor id="6" name="Tracy Teare" initials="TT" lastIdx="8" clrIdx="5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D5C42"/>
    <a:srgbClr val="CECECE"/>
    <a:srgbClr val="4A8B40"/>
    <a:srgbClr val="3D3D3E"/>
    <a:srgbClr val="D9D9D9"/>
    <a:srgbClr val="1B666C"/>
    <a:srgbClr val="F99D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55" autoAdjust="0"/>
    <p:restoredTop sz="81501"/>
  </p:normalViewPr>
  <p:slideViewPr>
    <p:cSldViewPr snapToGrid="0" snapToObjects="1">
      <p:cViewPr varScale="1">
        <p:scale>
          <a:sx n="62" d="100"/>
          <a:sy n="62" d="100"/>
        </p:scale>
        <p:origin x="-840" y="-82"/>
      </p:cViewPr>
      <p:guideLst>
        <p:guide orient="horz" pos="2160"/>
        <p:guide pos="3816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5" d="100"/>
          <a:sy n="55" d="100"/>
        </p:scale>
        <p:origin x="94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754E00-A477-9E4C-AC8E-430146DFED61}" type="datetimeFigureOut">
              <a:rPr lang="en-US" smtClean="0"/>
              <a:pPr/>
              <a:t>3/26/2021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D0BB57-8F17-FC42-8E70-6ABBB092C1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5BB1A8-7437-9145-821D-830D466A1A50}" type="datetimeFigureOut">
              <a:rPr lang="en-US" smtClean="0"/>
              <a:pPr/>
              <a:t>3/26/2021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A1FA-22B9-2D44-9BCE-CCB148644E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89378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A1FA-22B9-2D44-9BCE-CCB148644EFC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996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A1FA-22B9-2D44-9BCE-CCB148644EF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712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A1FA-22B9-2D44-9BCE-CCB148644EFC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2471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A1FA-22B9-2D44-9BCE-CCB148644EF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043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A1FA-22B9-2D44-9BCE-CCB148644EFC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2224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A1FA-22B9-2D44-9BCE-CCB148644EFC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1614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5887">
              <a:defRPr/>
            </a:pPr>
            <a:fld id="{3306A1FA-22B9-2D44-9BCE-CCB148644EFC}" type="slidenum">
              <a:rPr lang="en-US">
                <a:solidFill>
                  <a:prstClr val="black"/>
                </a:solidFill>
                <a:latin typeface="Calibri"/>
              </a:rPr>
              <a:pPr defTabSz="465887">
                <a:defRPr/>
              </a:pPr>
              <a:t>7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06630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A1FA-22B9-2D44-9BCE-CCB148644EFC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5177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A1FA-22B9-2D44-9BCE-CCB148644EFC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0303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A1FA-22B9-2D44-9BCE-CCB148644EFC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351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E02238-64BB-4983-8117-9FC8D7091FAB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0416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A1FA-22B9-2D44-9BCE-CCB148644EFC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1481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6A1FA-22B9-2D44-9BCE-CCB148644EFC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8864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A1FA-22B9-2D44-9BCE-CCB148644EFC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52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4.png"/><Relationship Id="rId4" Type="http://schemas.openxmlformats.org/officeDocument/2006/relationships/image" Target="../media/image5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7092462" y="2966061"/>
            <a:ext cx="4489938" cy="1441817"/>
          </a:xfrm>
          <a:prstGeom prst="rect">
            <a:avLst/>
          </a:prstGeom>
        </p:spPr>
        <p:txBody>
          <a:bodyPr vert="horz" anchor="t" anchorCtr="0"/>
          <a:lstStyle>
            <a:lvl1pPr marL="3175" indent="-3175" algn="l">
              <a:buNone/>
              <a:defRPr sz="2200" cap="all">
                <a:solidFill>
                  <a:srgbClr val="FFFFFE"/>
                </a:solidFill>
              </a:defRPr>
            </a:lvl1pPr>
            <a:lvl2pPr algn="ctr">
              <a:buNone/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43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7092462" y="4847614"/>
            <a:ext cx="4489938" cy="457200"/>
          </a:xfrm>
          <a:prstGeom prst="rect">
            <a:avLst/>
          </a:prstGeom>
        </p:spPr>
        <p:txBody>
          <a:bodyPr vert="horz"/>
          <a:lstStyle>
            <a:lvl1pPr marL="3175" indent="-3175" algn="l">
              <a:buFont typeface="Arial"/>
              <a:buNone/>
              <a:defRPr sz="1300" baseline="0">
                <a:solidFill>
                  <a:srgbClr val="FFFFFE"/>
                </a:solidFill>
              </a:defRPr>
            </a:lvl1pPr>
          </a:lstStyle>
          <a:p>
            <a:pPr lvl="0"/>
            <a:r>
              <a:rPr lang="en-US" dirty="0"/>
              <a:t>Presented by: &lt;presenter name&gt;</a:t>
            </a:r>
          </a:p>
        </p:txBody>
      </p:sp>
      <p:sp>
        <p:nvSpPr>
          <p:cNvPr id="45" name="Title 44"/>
          <p:cNvSpPr>
            <a:spLocks noGrp="1"/>
          </p:cNvSpPr>
          <p:nvPr>
            <p:ph type="title" hasCustomPrompt="1"/>
          </p:nvPr>
        </p:nvSpPr>
        <p:spPr>
          <a:xfrm>
            <a:off x="7092462" y="820615"/>
            <a:ext cx="4489938" cy="1852246"/>
          </a:xfrm>
        </p:spPr>
        <p:txBody>
          <a:bodyPr vert="horz" anchor="b" anchorCtr="0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325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58019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62611"/>
            <a:ext cx="10972800" cy="48805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609600" y="928102"/>
            <a:ext cx="10972800" cy="1588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25400" cap="flat" cmpd="sng" algn="ctr">
            <a:solidFill>
              <a:srgbClr val="CECEC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ctr">
              <a:defRPr/>
            </a:lvl1pPr>
          </a:lstStyle>
          <a:p>
            <a:pPr algn="l"/>
            <a:fld id="{660AD0E0-DF68-E742-B4F8-07D68D50E5A6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531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013173"/>
            <a:ext cx="2888039" cy="4525963"/>
          </a:xfrm>
        </p:spPr>
        <p:txBody>
          <a:bodyPr anchor="t">
            <a:normAutofit/>
          </a:bodyPr>
          <a:lstStyle>
            <a:lvl1pPr algn="r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69206" y="1013173"/>
            <a:ext cx="70322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 bwMode="auto">
          <a:xfrm rot="5400000" flipH="1" flipV="1">
            <a:off x="1294737" y="3200533"/>
            <a:ext cx="5333206" cy="2117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25400" cap="flat" cmpd="sng" algn="ctr">
            <a:solidFill>
              <a:srgbClr val="CECEC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660AD0E0-DF68-E742-B4F8-07D68D50E5A6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965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213050"/>
            <a:ext cx="5386917" cy="456305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213050"/>
            <a:ext cx="5389033" cy="456305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660AD0E0-DF68-E742-B4F8-07D68D50E5A6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58019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3" name="Straight Connector 12"/>
          <p:cNvCxnSpPr/>
          <p:nvPr userDrawn="1"/>
        </p:nvCxnSpPr>
        <p:spPr bwMode="auto">
          <a:xfrm>
            <a:off x="609600" y="928102"/>
            <a:ext cx="10972800" cy="1588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25400" cap="flat" cmpd="sng" algn="ctr">
            <a:solidFill>
              <a:srgbClr val="CECEC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146959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able Placeholder 15"/>
          <p:cNvSpPr>
            <a:spLocks noGrp="1"/>
          </p:cNvSpPr>
          <p:nvPr>
            <p:ph type="tbl" sz="quarter" idx="10"/>
          </p:nvPr>
        </p:nvSpPr>
        <p:spPr>
          <a:xfrm>
            <a:off x="1297782" y="1245615"/>
            <a:ext cx="9596437" cy="370582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7781" y="5124454"/>
            <a:ext cx="73152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/>
            <a:fld id="{660AD0E0-DF68-E742-B4F8-07D68D50E5A6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58019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1" name="Straight Connector 10"/>
          <p:cNvCxnSpPr/>
          <p:nvPr userDrawn="1"/>
        </p:nvCxnSpPr>
        <p:spPr bwMode="auto">
          <a:xfrm>
            <a:off x="609600" y="928102"/>
            <a:ext cx="10972800" cy="1588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25400" cap="flat" cmpd="sng" algn="ctr">
            <a:solidFill>
              <a:srgbClr val="CECEC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06802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660AD0E0-DF68-E742-B4F8-07D68D50E5A6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934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660AD0E0-DF68-E742-B4F8-07D68D50E5A6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58019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3" name="Straight Connector 12"/>
          <p:cNvCxnSpPr/>
          <p:nvPr userDrawn="1"/>
        </p:nvCxnSpPr>
        <p:spPr bwMode="auto">
          <a:xfrm>
            <a:off x="609600" y="928102"/>
            <a:ext cx="10972800" cy="1588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25400" cap="flat" cmpd="sng" algn="ctr">
            <a:solidFill>
              <a:srgbClr val="CECEC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050457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2481411"/>
            <a:ext cx="10972800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80366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58019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47920"/>
            <a:ext cx="10972800" cy="49782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660AD0E0-DF68-E742-B4F8-07D68D50E5A6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531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On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EB7A8FE7-8925-6149-AEF3-77D9B318A78A}"/>
              </a:ext>
            </a:extLst>
          </p:cNvPr>
          <p:cNvGrpSpPr/>
          <p:nvPr userDrawn="1"/>
        </p:nvGrpSpPr>
        <p:grpSpPr>
          <a:xfrm>
            <a:off x="0" y="0"/>
            <a:ext cx="12191996" cy="6858000"/>
            <a:chOff x="0" y="0"/>
            <a:chExt cx="12191996" cy="685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C3BF7E08-0AC0-424B-9902-48220BD19C6C}"/>
                </a:ext>
              </a:extLst>
            </p:cNvPr>
            <p:cNvSpPr/>
            <p:nvPr userDrawn="1"/>
          </p:nvSpPr>
          <p:spPr>
            <a:xfrm>
              <a:off x="0" y="0"/>
              <a:ext cx="2899609" cy="6858000"/>
            </a:xfrm>
            <a:prstGeom prst="rect">
              <a:avLst/>
            </a:prstGeom>
            <a:solidFill>
              <a:srgbClr val="1D5C4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21F780C0-A2B4-8141-9F07-172D1B730711}"/>
                </a:ext>
              </a:extLst>
            </p:cNvPr>
            <p:cNvSpPr/>
            <p:nvPr userDrawn="1"/>
          </p:nvSpPr>
          <p:spPr>
            <a:xfrm>
              <a:off x="2905053" y="0"/>
              <a:ext cx="9286943" cy="6858000"/>
            </a:xfrm>
            <a:prstGeom prst="rect">
              <a:avLst/>
            </a:prstGeom>
            <a:solidFill>
              <a:srgbClr val="CECECE">
                <a:alpha val="50196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1600200"/>
            <a:ext cx="6604000" cy="3352800"/>
          </a:xfrm>
          <a:prstGeom prst="rect">
            <a:avLst/>
          </a:prstGeom>
        </p:spPr>
        <p:txBody>
          <a:bodyPr vert="horz" anchor="ctr"/>
          <a:lstStyle>
            <a:lvl1pPr algn="l">
              <a:defRPr sz="4400" baseline="0">
                <a:solidFill>
                  <a:srgbClr val="1D5C42"/>
                </a:solidFill>
              </a:defRPr>
            </a:lvl1pPr>
          </a:lstStyle>
          <a:p>
            <a:r>
              <a:rPr lang="en-US" dirty="0"/>
              <a:t>Click to Add Divider Slide</a:t>
            </a:r>
            <a:br>
              <a:rPr lang="en-US" dirty="0"/>
            </a:br>
            <a:r>
              <a:rPr lang="en-US" dirty="0"/>
              <a:t>Headline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xmlns="" id="{73C8CA1E-B979-714A-999A-3C75D84A55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650664" y="6072707"/>
            <a:ext cx="2287336" cy="638548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131F9795-AAA4-484F-BACB-171F4F3D3D82}"/>
              </a:ext>
            </a:extLst>
          </p:cNvPr>
          <p:cNvGrpSpPr/>
          <p:nvPr userDrawn="1"/>
        </p:nvGrpSpPr>
        <p:grpSpPr>
          <a:xfrm>
            <a:off x="2328110" y="0"/>
            <a:ext cx="1143000" cy="6858000"/>
            <a:chOff x="2328110" y="0"/>
            <a:chExt cx="1143000" cy="68580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xmlns="" id="{8B0258FD-E020-DE42-BB21-622FDC8539A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2899610" y="0"/>
              <a:ext cx="0" cy="6858000"/>
            </a:xfrm>
            <a:prstGeom prst="line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 w="508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0" name="Oval 9">
              <a:extLst>
                <a:ext uri="{FF2B5EF4-FFF2-40B4-BE49-F238E27FC236}">
                  <a16:creationId xmlns:a16="http://schemas.microsoft.com/office/drawing/2014/main" xmlns="" id="{CB15F0FB-26D9-124E-9CC7-4E42F9C3C94C}"/>
                </a:ext>
              </a:extLst>
            </p:cNvPr>
            <p:cNvSpPr/>
            <p:nvPr userDrawn="1"/>
          </p:nvSpPr>
          <p:spPr>
            <a:xfrm>
              <a:off x="2328110" y="2730500"/>
              <a:ext cx="1143000" cy="1143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>
                  <a:noFill/>
                </a:ln>
                <a:noFill/>
              </a:endParaRP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xmlns="" id="{DE469DE6-53E6-C641-8487-CC465651EA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2439652" y="2854324"/>
              <a:ext cx="919915" cy="9199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4486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Tw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A588C2C-FC04-294B-98F3-DB0DF9F4A4D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D5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1905000"/>
            <a:ext cx="8636000" cy="3352800"/>
          </a:xfrm>
          <a:prstGeom prst="rect">
            <a:avLst/>
          </a:prstGeom>
        </p:spPr>
        <p:txBody>
          <a:bodyPr vert="horz" anchor="ctr"/>
          <a:lstStyle>
            <a:lvl1pPr algn="ctr">
              <a:defRPr sz="5400" baseline="0">
                <a:solidFill>
                  <a:srgbClr val="FFFFFE"/>
                </a:solidFill>
              </a:defRPr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Divider Slide Headline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1C0BC656-8593-F640-BCF6-6B6A8495276F}"/>
              </a:ext>
            </a:extLst>
          </p:cNvPr>
          <p:cNvGrpSpPr/>
          <p:nvPr userDrawn="1"/>
        </p:nvGrpSpPr>
        <p:grpSpPr>
          <a:xfrm>
            <a:off x="1433667" y="495300"/>
            <a:ext cx="9314162" cy="1143000"/>
            <a:chOff x="1433667" y="495300"/>
            <a:chExt cx="9314162" cy="1143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xmlns="" id="{E0079572-835D-2D45-9F33-6D436D71834B}"/>
                </a:ext>
              </a:extLst>
            </p:cNvPr>
            <p:cNvCxnSpPr>
              <a:cxnSpLocks/>
            </p:cNvCxnSpPr>
            <p:nvPr userDrawn="1"/>
          </p:nvCxnSpPr>
          <p:spPr bwMode="auto">
            <a:xfrm flipH="1">
              <a:off x="1433667" y="1066800"/>
              <a:ext cx="9314162" cy="0"/>
            </a:xfrm>
            <a:prstGeom prst="lin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508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xmlns="" id="{7F97A567-2114-AF4A-8118-EE18477C2862}"/>
                </a:ext>
              </a:extLst>
            </p:cNvPr>
            <p:cNvGrpSpPr/>
            <p:nvPr userDrawn="1"/>
          </p:nvGrpSpPr>
          <p:grpSpPr>
            <a:xfrm>
              <a:off x="5519248" y="495300"/>
              <a:ext cx="1143000" cy="1143000"/>
              <a:chOff x="2328110" y="2730500"/>
              <a:chExt cx="1143000" cy="1143000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xmlns="" id="{B3AD8A5C-EC5F-0F47-8C0A-5B9F6FD204DF}"/>
                  </a:ext>
                </a:extLst>
              </p:cNvPr>
              <p:cNvSpPr/>
              <p:nvPr userDrawn="1"/>
            </p:nvSpPr>
            <p:spPr>
              <a:xfrm>
                <a:off x="2328110" y="2730500"/>
                <a:ext cx="1143000" cy="11430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n>
                    <a:noFill/>
                  </a:ln>
                  <a:noFill/>
                </a:endParaRPr>
              </a:p>
            </p:txBody>
          </p:sp>
          <p:pic>
            <p:nvPicPr>
              <p:cNvPr id="9" name="Graphic 8">
                <a:extLst>
                  <a:ext uri="{FF2B5EF4-FFF2-40B4-BE49-F238E27FC236}">
                    <a16:creationId xmlns:a16="http://schemas.microsoft.com/office/drawing/2014/main" xmlns="" id="{229DF39D-81A4-9549-A45C-2CECA8F6AD1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p:blipFill>
            <p:spPr>
              <a:xfrm>
                <a:off x="2439652" y="2854324"/>
                <a:ext cx="919915" cy="919915"/>
              </a:xfrm>
              <a:prstGeom prst="rect">
                <a:avLst/>
              </a:prstGeom>
            </p:spPr>
          </p:pic>
        </p:grpSp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xmlns="" id="{712FA24C-0EA2-D343-96F7-C18E378FD2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9650664" y="6072707"/>
            <a:ext cx="2287336" cy="63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797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Tw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1905000"/>
            <a:ext cx="8636000" cy="3352800"/>
          </a:xfrm>
          <a:prstGeom prst="rect">
            <a:avLst/>
          </a:prstGeom>
        </p:spPr>
        <p:txBody>
          <a:bodyPr vert="horz" anchor="ctr"/>
          <a:lstStyle>
            <a:lvl1pPr algn="ctr">
              <a:defRPr sz="5400" baseline="0">
                <a:solidFill>
                  <a:srgbClr val="1D5C42"/>
                </a:solidFill>
              </a:defRPr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Divider Slide Headline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BE12D751-CD4B-444F-A56D-0C96C6156455}"/>
              </a:ext>
            </a:extLst>
          </p:cNvPr>
          <p:cNvGrpSpPr/>
          <p:nvPr userDrawn="1"/>
        </p:nvGrpSpPr>
        <p:grpSpPr>
          <a:xfrm>
            <a:off x="1433667" y="495300"/>
            <a:ext cx="9314162" cy="1143000"/>
            <a:chOff x="1433667" y="495300"/>
            <a:chExt cx="9314162" cy="1143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xmlns="" id="{2A6AEEBC-DD24-3E48-B2F1-EA81ACB56202}"/>
                </a:ext>
              </a:extLst>
            </p:cNvPr>
            <p:cNvCxnSpPr>
              <a:cxnSpLocks/>
            </p:cNvCxnSpPr>
            <p:nvPr userDrawn="1"/>
          </p:nvCxnSpPr>
          <p:spPr bwMode="auto">
            <a:xfrm flipH="1">
              <a:off x="1433667" y="1066800"/>
              <a:ext cx="9314162" cy="0"/>
            </a:xfrm>
            <a:prstGeom prst="lin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5080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5B6FC27C-4829-504B-90EA-A19E7B7D8B99}"/>
                </a:ext>
              </a:extLst>
            </p:cNvPr>
            <p:cNvGrpSpPr/>
            <p:nvPr userDrawn="1"/>
          </p:nvGrpSpPr>
          <p:grpSpPr>
            <a:xfrm>
              <a:off x="5519248" y="495300"/>
              <a:ext cx="1143000" cy="1143000"/>
              <a:chOff x="2328110" y="2730500"/>
              <a:chExt cx="1143000" cy="1143000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xmlns="" id="{0C732715-B926-9940-939F-168A3744102F}"/>
                  </a:ext>
                </a:extLst>
              </p:cNvPr>
              <p:cNvSpPr/>
              <p:nvPr userDrawn="1"/>
            </p:nvSpPr>
            <p:spPr>
              <a:xfrm>
                <a:off x="2328110" y="2730500"/>
                <a:ext cx="1143000" cy="114300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n>
                    <a:noFill/>
                  </a:ln>
                  <a:noFill/>
                  <a:effectLst/>
                </a:endParaRPr>
              </a:p>
            </p:txBody>
          </p:sp>
          <p:pic>
            <p:nvPicPr>
              <p:cNvPr id="10" name="Graphic 9">
                <a:extLst>
                  <a:ext uri="{FF2B5EF4-FFF2-40B4-BE49-F238E27FC236}">
                    <a16:creationId xmlns:a16="http://schemas.microsoft.com/office/drawing/2014/main" xmlns="" id="{179D5C69-CE1E-DD40-83F3-1A235CC9CBC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p:blipFill>
            <p:spPr>
              <a:xfrm>
                <a:off x="2439652" y="2854324"/>
                <a:ext cx="919915" cy="919915"/>
              </a:xfrm>
              <a:prstGeom prst="rect">
                <a:avLst/>
              </a:prstGeom>
            </p:spPr>
          </p:pic>
        </p:grpSp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xmlns="" id="{562523C9-0028-2349-A494-1E2057A0891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9650666" y="6072707"/>
            <a:ext cx="2287332" cy="63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797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5801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47920"/>
            <a:ext cx="10972800" cy="49782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582610" y="6332762"/>
            <a:ext cx="50267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498324" y="6332762"/>
            <a:ext cx="13522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660AD0E0-DF68-E742-B4F8-07D68D50E5A6}" type="slidenum">
              <a:rPr lang="en-US" smtClean="0"/>
              <a:pPr algn="l"/>
              <a:t>‹#›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6209F3ED-EE6F-C84A-91F8-67273704445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rcRect/>
          <a:stretch/>
        </p:blipFill>
        <p:spPr>
          <a:xfrm>
            <a:off x="9650666" y="6072707"/>
            <a:ext cx="2287332" cy="63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495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6" r:id="rId5"/>
    <p:sldLayoutId id="2147483657" r:id="rId6"/>
    <p:sldLayoutId id="2147483654" r:id="rId7"/>
    <p:sldLayoutId id="2147483651" r:id="rId8"/>
    <p:sldLayoutId id="2147483661" r:id="rId9"/>
    <p:sldLayoutId id="2147483659" r:id="rId10"/>
    <p:sldLayoutId id="2147483658" r:id="rId11"/>
    <p:sldLayoutId id="2147483660" r:id="rId1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accent6">
              <a:lumMod val="1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accent6">
              <a:lumMod val="1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accent6">
              <a:lumMod val="1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accent6">
              <a:lumMod val="1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accent6">
              <a:lumMod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sv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artinspoint.org/for-providers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6.png"/><Relationship Id="rId5" Type="http://schemas.openxmlformats.org/officeDocument/2006/relationships/hyperlink" Target="https://martinspoint.org/for-providers/provider-manual" TargetMode="External"/><Relationship Id="rId4" Type="http://schemas.openxmlformats.org/officeDocument/2006/relationships/hyperlink" Target="https://martinspoint.org/for-providers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urveymonkey.com/r/TVQ7TLJ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mailto:Providerchanges@MartinsPoint.org" TargetMode="Externa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hyperlink" Target="mailto:CDI@martinspoint.org" TargetMode="External"/><Relationship Id="rId5" Type="http://schemas.openxmlformats.org/officeDocument/2006/relationships/hyperlink" Target="mailto:Network.Management@MartinsPoint.org" TargetMode="External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E647918C-82EB-0144-98F9-65C2099E80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675053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E8C06F8-74BC-D84C-9B8A-3027777E0F2E}"/>
              </a:ext>
            </a:extLst>
          </p:cNvPr>
          <p:cNvSpPr/>
          <p:nvPr/>
        </p:nvSpPr>
        <p:spPr>
          <a:xfrm>
            <a:off x="6183824" y="0"/>
            <a:ext cx="6008176" cy="6856296"/>
          </a:xfrm>
          <a:prstGeom prst="rect">
            <a:avLst/>
          </a:prstGeom>
          <a:solidFill>
            <a:srgbClr val="1D5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xmlns="" id="{86A6D3DB-0F3A-1548-A17E-0450D676E5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dirty="0"/>
              <a:t>Martin’s Point Health Care</a:t>
            </a:r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xmlns="" id="{7A605B38-E072-0D43-928A-A046A78A2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Provider Education</a:t>
            </a:r>
            <a:endParaRPr lang="en-US" sz="2000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61EFFC4-3FA8-0142-AFE8-A2EFB5FB1836}"/>
              </a:ext>
            </a:extLst>
          </p:cNvPr>
          <p:cNvSpPr txBox="1"/>
          <p:nvPr/>
        </p:nvSpPr>
        <p:spPr>
          <a:xfrm>
            <a:off x="6577699" y="6159642"/>
            <a:ext cx="2660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C0C0C0"/>
                </a:solidFill>
              </a:rPr>
              <a:t>Copyright 2018, Martin’s Point Health Care, Inc. These materials may not be reproduced or distributed without the prior written permission of Martin’s Point.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A8364D97-B6A9-1244-965B-FE3E5CDF481E}"/>
              </a:ext>
            </a:extLst>
          </p:cNvPr>
          <p:cNvCxnSpPr>
            <a:cxnSpLocks/>
          </p:cNvCxnSpPr>
          <p:nvPr/>
        </p:nvCxnSpPr>
        <p:spPr bwMode="auto">
          <a:xfrm>
            <a:off x="7186247" y="2801815"/>
            <a:ext cx="4396153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34F884D0-E4C1-C44E-BAA1-FE80667C47F3}"/>
              </a:ext>
            </a:extLst>
          </p:cNvPr>
          <p:cNvGrpSpPr/>
          <p:nvPr/>
        </p:nvGrpSpPr>
        <p:grpSpPr>
          <a:xfrm>
            <a:off x="5441470" y="0"/>
            <a:ext cx="1309060" cy="6858000"/>
            <a:chOff x="5441470" y="0"/>
            <a:chExt cx="1309060" cy="68580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2EA5CC86-F5AD-3F49-B585-FF26C7602E26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6096000" y="0"/>
              <a:ext cx="0" cy="6858000"/>
            </a:xfrm>
            <a:prstGeom prst="line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 w="2000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xmlns="" id="{16210BB9-D212-3144-8023-177AB9C105C4}"/>
                </a:ext>
              </a:extLst>
            </p:cNvPr>
            <p:cNvGrpSpPr/>
            <p:nvPr/>
          </p:nvGrpSpPr>
          <p:grpSpPr>
            <a:xfrm>
              <a:off x="5441470" y="2580315"/>
              <a:ext cx="1309060" cy="1309060"/>
              <a:chOff x="2437382" y="2564440"/>
              <a:chExt cx="1309060" cy="1309060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xmlns="" id="{01C41CC0-FCF3-2A48-8377-952217740D2D}"/>
                  </a:ext>
                </a:extLst>
              </p:cNvPr>
              <p:cNvSpPr/>
              <p:nvPr userDrawn="1"/>
            </p:nvSpPr>
            <p:spPr>
              <a:xfrm>
                <a:off x="2437382" y="2564440"/>
                <a:ext cx="1309060" cy="130906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n>
                    <a:noFill/>
                  </a:ln>
                  <a:noFill/>
                </a:endParaRPr>
              </a:p>
            </p:txBody>
          </p:sp>
          <p:pic>
            <p:nvPicPr>
              <p:cNvPr id="20" name="Graphic 19">
                <a:extLst>
                  <a:ext uri="{FF2B5EF4-FFF2-40B4-BE49-F238E27FC236}">
                    <a16:creationId xmlns:a16="http://schemas.microsoft.com/office/drawing/2014/main" xmlns="" id="{80510651-520E-F241-BBEA-BEB81FC1EC2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p:blipFill>
            <p:spPr>
              <a:xfrm>
                <a:off x="2493153" y="2632911"/>
                <a:ext cx="1197518" cy="11975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997949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4FDB1A8-2528-4399-9353-1B0244A21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49B6FDA-4085-47FA-B0F0-6B68FA584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>
                <a:latin typeface="+mj-lt"/>
                <a:cs typeface="Arial" charset="0"/>
              </a:rPr>
              <a:t>Introduction	</a:t>
            </a:r>
          </a:p>
          <a:p>
            <a:r>
              <a:rPr lang="en-US" dirty="0"/>
              <a:t>Overview of Martin’s Point Health Care</a:t>
            </a:r>
          </a:p>
          <a:p>
            <a:pPr lvl="1"/>
            <a:r>
              <a:rPr lang="en-US" dirty="0"/>
              <a:t>Who We Are</a:t>
            </a:r>
          </a:p>
          <a:p>
            <a:pPr lvl="1"/>
            <a:r>
              <a:rPr lang="en-US" dirty="0"/>
              <a:t>What We Do</a:t>
            </a:r>
          </a:p>
          <a:p>
            <a:r>
              <a:rPr lang="en-US" dirty="0"/>
              <a:t>Martin’s Point Health Plans  </a:t>
            </a:r>
          </a:p>
          <a:p>
            <a:pPr lvl="1"/>
            <a:r>
              <a:rPr lang="en-US" dirty="0"/>
              <a:t>US Family Health Plan</a:t>
            </a:r>
          </a:p>
          <a:p>
            <a:pPr lvl="1"/>
            <a:r>
              <a:rPr lang="en-US" dirty="0"/>
              <a:t>Generations Advantage </a:t>
            </a:r>
          </a:p>
          <a:p>
            <a:pPr>
              <a:lnSpc>
                <a:spcPct val="120000"/>
              </a:lnSpc>
            </a:pPr>
            <a:r>
              <a:rPr lang="en-US" dirty="0"/>
              <a:t>Provider Online Tools &amp; Resources</a:t>
            </a:r>
          </a:p>
          <a:p>
            <a:pPr>
              <a:lnSpc>
                <a:spcPct val="120000"/>
              </a:lnSpc>
            </a:pPr>
            <a:r>
              <a:rPr lang="en-US" dirty="0"/>
              <a:t>Onboarding &amp; Additional Education </a:t>
            </a:r>
          </a:p>
          <a:p>
            <a:r>
              <a:rPr lang="en-US" dirty="0"/>
              <a:t>How to Contact Us</a:t>
            </a:r>
          </a:p>
          <a:p>
            <a:endParaRPr lang="en-US" dirty="0">
              <a:solidFill>
                <a:srgbClr val="3D3D3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xmlns="" id="{ADBD2E5C-AEAB-FB47-94DD-C74B7FCD5B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660AD0E0-DF68-E742-B4F8-07D68D50E5A6}" type="slidenum">
              <a:rPr lang="en-US" smtClean="0"/>
              <a:pPr algn="l"/>
              <a:t>2</a:t>
            </a:fld>
            <a:endParaRPr lang="en-US" dirty="0"/>
          </a:p>
        </p:txBody>
      </p:sp>
      <p:pic>
        <p:nvPicPr>
          <p:cNvPr id="7" name="2_Slide" descr="2_Slide">
            <a:hlinkClick r:id="" action="ppaction://media"/>
            <a:extLst>
              <a:ext uri="{FF2B5EF4-FFF2-40B4-BE49-F238E27FC236}">
                <a16:creationId xmlns:a16="http://schemas.microsoft.com/office/drawing/2014/main" xmlns="" id="{32438045-7917-A546-A5EA-592666A51A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94505" y="604316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5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4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view of a large body of water&#10;&#10;Description automatically generated">
            <a:extLst>
              <a:ext uri="{FF2B5EF4-FFF2-40B4-BE49-F238E27FC236}">
                <a16:creationId xmlns:a16="http://schemas.microsoft.com/office/drawing/2014/main" xmlns="" id="{C7D77A02-C7B4-6646-B42A-FB650E74BB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>
          <a:xfrm>
            <a:off x="1" y="0"/>
            <a:ext cx="12191999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B88705-6939-4931-9C07-5A26C382D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58019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Who We Are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99871A3-37E5-496E-B254-2FE7379EB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3891980"/>
            <a:ext cx="10546672" cy="4881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Headquartered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in Portland, Maine</a:t>
            </a:r>
          </a:p>
          <a:p>
            <a:r>
              <a:rPr lang="en-US" dirty="0">
                <a:solidFill>
                  <a:schemeClr val="bg1"/>
                </a:solidFill>
              </a:rPr>
              <a:t>Not-for-profit</a:t>
            </a:r>
          </a:p>
          <a:p>
            <a:r>
              <a:rPr lang="en-US" dirty="0">
                <a:solidFill>
                  <a:schemeClr val="bg1"/>
                </a:solidFill>
              </a:rPr>
              <a:t>Physician-led</a:t>
            </a:r>
          </a:p>
          <a:p>
            <a:r>
              <a:rPr lang="en-US" dirty="0">
                <a:solidFill>
                  <a:schemeClr val="bg1"/>
                </a:solidFill>
              </a:rPr>
              <a:t>Certified Great Place to Work</a:t>
            </a:r>
            <a:r>
              <a:rPr lang="en-US" baseline="30000" dirty="0">
                <a:solidFill>
                  <a:schemeClr val="bg1"/>
                </a:solidFill>
              </a:rPr>
              <a:t>®</a:t>
            </a:r>
            <a:r>
              <a:rPr lang="en-US" dirty="0">
                <a:solidFill>
                  <a:schemeClr val="bg1"/>
                </a:solidFill>
              </a:rPr>
              <a:t> since 2016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554C389-8173-4EA2-90CA-5579D0A8F6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98324" y="6332762"/>
            <a:ext cx="1352248" cy="365125"/>
          </a:xfrm>
        </p:spPr>
        <p:txBody>
          <a:bodyPr/>
          <a:lstStyle/>
          <a:p>
            <a:pPr algn="l"/>
            <a:fld id="{660AD0E0-DF68-E742-B4F8-07D68D50E5A6}" type="slidenum">
              <a:rPr lang="en-US" smtClean="0"/>
              <a:pPr algn="l"/>
              <a:t>3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BC4BEE9-A615-4FEF-8B90-2D4B624AA741}"/>
              </a:ext>
            </a:extLst>
          </p:cNvPr>
          <p:cNvSpPr txBox="1"/>
          <p:nvPr/>
        </p:nvSpPr>
        <p:spPr>
          <a:xfrm>
            <a:off x="11156272" y="159230"/>
            <a:ext cx="852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NMD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8A2D0A61-50C0-2245-9E4B-46C78C6836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/>
        </p:blipFill>
        <p:spPr>
          <a:xfrm>
            <a:off x="9650664" y="6072707"/>
            <a:ext cx="2287336" cy="638547"/>
          </a:xfrm>
          <a:prstGeom prst="rect">
            <a:avLst/>
          </a:prstGeom>
        </p:spPr>
      </p:pic>
      <p:pic>
        <p:nvPicPr>
          <p:cNvPr id="5" name="3_Slide" descr="3_Slide">
            <a:hlinkClick r:id="" action="ppaction://media"/>
            <a:extLst>
              <a:ext uri="{FF2B5EF4-FFF2-40B4-BE49-F238E27FC236}">
                <a16:creationId xmlns:a16="http://schemas.microsoft.com/office/drawing/2014/main" xmlns="" id="{099B6084-C5FF-354C-A9D8-1C676D0F06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83864" y="587639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539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4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We Do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07D00B7A-BD82-114C-A9DA-A56D0F44DBE8}"/>
              </a:ext>
            </a:extLst>
          </p:cNvPr>
          <p:cNvGrpSpPr/>
          <p:nvPr/>
        </p:nvGrpSpPr>
        <p:grpSpPr>
          <a:xfrm>
            <a:off x="600260" y="1537754"/>
            <a:ext cx="3758379" cy="4213687"/>
            <a:chOff x="-2" y="1477734"/>
            <a:chExt cx="4218073" cy="472907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xmlns="" id="{EDA8868A-B9A4-1045-B701-020CC77303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1477734"/>
              <a:ext cx="4218071" cy="236353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xmlns="" id="{0ACE49EA-CA8B-7046-B7AC-C25CFCEFC5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2" y="3841266"/>
              <a:ext cx="4218071" cy="2365538"/>
            </a:xfrm>
            <a:prstGeom prst="rect">
              <a:avLst/>
            </a:prstGeom>
          </p:spPr>
        </p:pic>
      </p:grp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660AD0E0-DF68-E742-B4F8-07D68D50E5A6}" type="slidenum">
              <a:rPr lang="en-US" smtClean="0"/>
              <a:pPr algn="l"/>
              <a:t>4</a:t>
            </a:fld>
            <a:endParaRPr lang="en-US" dirty="0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xmlns="" id="{B2BA7CBF-A045-3547-97A5-8EA8E6622A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 l="17607" t="6976" r="11771" b="37799"/>
          <a:stretch/>
        </p:blipFill>
        <p:spPr>
          <a:xfrm>
            <a:off x="2651760" y="425335"/>
            <a:ext cx="8225800" cy="6432665"/>
          </a:xfrm>
        </p:spPr>
      </p:pic>
      <p:pic>
        <p:nvPicPr>
          <p:cNvPr id="2" name="4_Slide" descr="4_Slide">
            <a:hlinkClick r:id="" action="ppaction://media"/>
            <a:extLst>
              <a:ext uri="{FF2B5EF4-FFF2-40B4-BE49-F238E27FC236}">
                <a16:creationId xmlns:a16="http://schemas.microsoft.com/office/drawing/2014/main" xmlns="" id="{100FE454-9D1D-E44F-B76F-57DE4235B8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727440" y="60262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967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9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6648B7-A087-4D64-8655-B5D4A00EF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Health Plans</a:t>
            </a:r>
          </a:p>
        </p:txBody>
      </p:sp>
    </p:spTree>
    <p:extLst>
      <p:ext uri="{BB962C8B-B14F-4D97-AF65-F5344CB8AC3E}">
        <p14:creationId xmlns:p14="http://schemas.microsoft.com/office/powerpoint/2010/main" val="1111650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5AACEC-A09F-4E66-A537-F943AA6C5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Our Health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CFFA63A-01A1-4FD2-96D4-8A2032D1F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3D3D3E"/>
                </a:solidFill>
              </a:rPr>
              <a:t>We offer two federally administered health plans: </a:t>
            </a:r>
          </a:p>
          <a:p>
            <a:pPr marL="0" indent="0">
              <a:buNone/>
            </a:pPr>
            <a:endParaRPr lang="en-US" dirty="0">
              <a:solidFill>
                <a:srgbClr val="3D3D3E"/>
              </a:solidFill>
            </a:endParaRPr>
          </a:p>
          <a:p>
            <a:pPr marL="0" indent="0">
              <a:buNone/>
            </a:pPr>
            <a:r>
              <a:rPr lang="en-US" b="1" i="1" dirty="0">
                <a:solidFill>
                  <a:srgbClr val="3D3D3E"/>
                </a:solidFill>
              </a:rPr>
              <a:t>Martin’s Point US Family Health Plan </a:t>
            </a:r>
          </a:p>
          <a:p>
            <a:r>
              <a:rPr lang="en-US" dirty="0">
                <a:solidFill>
                  <a:srgbClr val="3D3D3E"/>
                </a:solidFill>
              </a:rPr>
              <a:t>Our TRICARE Prime</a:t>
            </a:r>
            <a:r>
              <a:rPr lang="en-US" baseline="30000" dirty="0">
                <a:solidFill>
                  <a:srgbClr val="3D3D3E"/>
                </a:solidFill>
              </a:rPr>
              <a:t>®</a:t>
            </a:r>
            <a:r>
              <a:rPr lang="en-US" dirty="0">
                <a:solidFill>
                  <a:srgbClr val="3D3D3E"/>
                </a:solidFill>
              </a:rPr>
              <a:t> plan covers over 46,500 active-duty and retired military family members in Maine, New Hampshire, Vermont, upstate New York, and northern Pennsylvania.</a:t>
            </a:r>
          </a:p>
          <a:p>
            <a:pPr marL="0" indent="0">
              <a:buNone/>
            </a:pPr>
            <a:endParaRPr lang="en-US" dirty="0">
              <a:solidFill>
                <a:srgbClr val="3D3D3E"/>
              </a:solidFill>
            </a:endParaRPr>
          </a:p>
          <a:p>
            <a:pPr marL="0" indent="0">
              <a:buNone/>
            </a:pPr>
            <a:r>
              <a:rPr lang="en-US" b="1" i="1" dirty="0">
                <a:solidFill>
                  <a:srgbClr val="3D3D3E"/>
                </a:solidFill>
              </a:rPr>
              <a:t>Martin’s Point Generations Advantage</a:t>
            </a:r>
          </a:p>
          <a:p>
            <a:r>
              <a:rPr lang="en-US" dirty="0">
                <a:solidFill>
                  <a:srgbClr val="3D3D3E"/>
                </a:solidFill>
              </a:rPr>
              <a:t>Our Medicare Advantage plans cover seniors in Maine and New Hampshire. </a:t>
            </a:r>
          </a:p>
          <a:p>
            <a:pPr lvl="0"/>
            <a:r>
              <a:rPr lang="en-US" dirty="0">
                <a:solidFill>
                  <a:srgbClr val="3D3D3E"/>
                </a:solidFill>
              </a:rPr>
              <a:t>These are Maine’s most popular Medicare Advantage plans with over 55,000 current members.</a:t>
            </a:r>
          </a:p>
          <a:p>
            <a:pPr marL="0" indent="0">
              <a:buNone/>
            </a:pPr>
            <a:endParaRPr lang="en-US" dirty="0">
              <a:solidFill>
                <a:srgbClr val="3D3D3E"/>
              </a:solidFill>
            </a:endParaRPr>
          </a:p>
          <a:p>
            <a:pPr marL="0" indent="0">
              <a:buNone/>
            </a:pPr>
            <a:r>
              <a:rPr lang="en-US" b="1" i="1" dirty="0">
                <a:solidFill>
                  <a:srgbClr val="3D3D3E"/>
                </a:solidFill>
              </a:rPr>
              <a:t>Quality Ratings </a:t>
            </a:r>
          </a:p>
          <a:p>
            <a:r>
              <a:rPr lang="en-US" dirty="0">
                <a:solidFill>
                  <a:srgbClr val="3D3D3E"/>
                </a:solidFill>
              </a:rPr>
              <a:t>Both of our health plans are among the highest rated in the country for quality and customer service.</a:t>
            </a:r>
          </a:p>
          <a:p>
            <a:endParaRPr lang="en-US" dirty="0">
              <a:solidFill>
                <a:srgbClr val="3D3D3E"/>
              </a:solidFill>
            </a:endParaRPr>
          </a:p>
          <a:p>
            <a:endParaRPr lang="en-US" dirty="0">
              <a:solidFill>
                <a:srgbClr val="3D3D3E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FA13194-A558-4E8F-8A31-3AFE96947E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660AD0E0-DF68-E742-B4F8-07D68D50E5A6}" type="slidenum">
              <a:rPr lang="en-US" smtClean="0"/>
              <a:pPr algn="l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831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4C202D9A-65F3-B844-856C-0C6697022A6D}"/>
              </a:ext>
            </a:extLst>
          </p:cNvPr>
          <p:cNvSpPr/>
          <p:nvPr/>
        </p:nvSpPr>
        <p:spPr>
          <a:xfrm>
            <a:off x="609600" y="941411"/>
            <a:ext cx="10972800" cy="3129345"/>
          </a:xfrm>
          <a:prstGeom prst="rect">
            <a:avLst/>
          </a:prstGeom>
          <a:solidFill>
            <a:srgbClr val="D9D9D9">
              <a:alpha val="4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DA806E-B68D-41B3-BC24-C91464AEB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US Family Health Plan: Details &amp; Benefits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EE43E74-BCC6-4C2B-8087-BF5BFB154A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>
              <a:defRPr/>
            </a:pPr>
            <a:fld id="{660AD0E0-DF68-E742-B4F8-07D68D50E5A6}" type="slidenum">
              <a:rPr lang="en-US" smtClean="0">
                <a:solidFill>
                  <a:srgbClr val="1D5C42">
                    <a:tint val="75000"/>
                  </a:srgbClr>
                </a:solidFill>
                <a:latin typeface="Arial"/>
              </a:rPr>
              <a:pPr algn="l">
                <a:defRPr/>
              </a:pPr>
              <a:t>7</a:t>
            </a:fld>
            <a:endParaRPr lang="en-US" dirty="0">
              <a:solidFill>
                <a:srgbClr val="1D5C42">
                  <a:tint val="75000"/>
                </a:srgbClr>
              </a:solidFill>
              <a:latin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3EC96AB-6F17-4A1A-AE4A-62F470A75248}"/>
              </a:ext>
            </a:extLst>
          </p:cNvPr>
          <p:cNvSpPr txBox="1"/>
          <p:nvPr/>
        </p:nvSpPr>
        <p:spPr>
          <a:xfrm>
            <a:off x="1295400" y="4557107"/>
            <a:ext cx="9601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3D3D3E"/>
                </a:solidFill>
              </a:rPr>
              <a:t>The US Family Health Plan goes beyond traditional TRICARE</a:t>
            </a:r>
            <a:r>
              <a:rPr lang="en-US" b="1" baseline="30000" dirty="0">
                <a:solidFill>
                  <a:srgbClr val="3D3D3E"/>
                </a:solidFill>
              </a:rPr>
              <a:t>®</a:t>
            </a:r>
            <a:r>
              <a:rPr lang="en-US" b="1" dirty="0">
                <a:solidFill>
                  <a:srgbClr val="3D3D3E"/>
                </a:solidFill>
              </a:rPr>
              <a:t> Prime benefits </a:t>
            </a:r>
            <a:r>
              <a:rPr lang="en-US" dirty="0">
                <a:solidFill>
                  <a:srgbClr val="3D3D3E"/>
                </a:solidFill>
              </a:rPr>
              <a:t>to offer excellent customer service and value-added benefits, including discounts on: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738A23D-CC41-4A4E-A89A-8B3ECEC04698}"/>
              </a:ext>
            </a:extLst>
          </p:cNvPr>
          <p:cNvSpPr txBox="1"/>
          <p:nvPr/>
        </p:nvSpPr>
        <p:spPr>
          <a:xfrm>
            <a:off x="4722270" y="1506243"/>
            <a:ext cx="65954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5275" lvl="0" indent="-285750" defTabSz="488950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D3D3E"/>
                </a:solidFill>
              </a:rPr>
              <a:t>Complete medical, hospital, and prescription drug coverage.</a:t>
            </a:r>
          </a:p>
          <a:p>
            <a:pPr marL="295275" lvl="0" indent="-285750" defTabSz="488950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D3D3E"/>
                </a:solidFill>
              </a:rPr>
              <a:t>Low or no copayments in-network.</a:t>
            </a:r>
          </a:p>
          <a:p>
            <a:pPr marL="295275" lvl="0" indent="-285750" defTabSz="488950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D3D3E"/>
                </a:solidFill>
              </a:rPr>
              <a:t>Low prescription drug copays. </a:t>
            </a:r>
          </a:p>
          <a:p>
            <a:pPr marL="295275" lvl="0" indent="-285750" defTabSz="488950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D3D3E"/>
                </a:solidFill>
              </a:rPr>
              <a:t>Out-of-network flexibility for certain services with</a:t>
            </a:r>
            <a:br>
              <a:rPr lang="en-US" dirty="0">
                <a:solidFill>
                  <a:srgbClr val="3D3D3E"/>
                </a:solidFill>
              </a:rPr>
            </a:br>
            <a:r>
              <a:rPr lang="en-US" dirty="0">
                <a:solidFill>
                  <a:srgbClr val="3D3D3E"/>
                </a:solidFill>
              </a:rPr>
              <a:t>Point of Service (POS) benefit.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34BA2EB9-5335-814C-B162-6CFDA78330E3}"/>
              </a:ext>
            </a:extLst>
          </p:cNvPr>
          <p:cNvSpPr/>
          <p:nvPr/>
        </p:nvSpPr>
        <p:spPr>
          <a:xfrm>
            <a:off x="1269283" y="1358993"/>
            <a:ext cx="2793304" cy="1050812"/>
          </a:xfrm>
          <a:prstGeom prst="rect">
            <a:avLst/>
          </a:prstGeom>
          <a:solidFill>
            <a:srgbClr val="1D5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Active-duty family members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24C404A7-D820-1B4A-AAC7-7C089958C429}"/>
              </a:ext>
            </a:extLst>
          </p:cNvPr>
          <p:cNvSpPr/>
          <p:nvPr/>
        </p:nvSpPr>
        <p:spPr>
          <a:xfrm>
            <a:off x="1269283" y="2567307"/>
            <a:ext cx="2793304" cy="1050812"/>
          </a:xfrm>
          <a:prstGeom prst="rect">
            <a:avLst/>
          </a:prstGeom>
          <a:solidFill>
            <a:srgbClr val="1D5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/>
              <a:t>Retirees, survivors, </a:t>
            </a:r>
            <a:br>
              <a:rPr lang="en-US" dirty="0"/>
            </a:br>
            <a:r>
              <a:rPr lang="en-US" dirty="0"/>
              <a:t>and family members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92D76153-D0E3-8142-AE04-94B1A9F2CD6B}"/>
              </a:ext>
            </a:extLst>
          </p:cNvPr>
          <p:cNvGrpSpPr/>
          <p:nvPr/>
        </p:nvGrpSpPr>
        <p:grpSpPr>
          <a:xfrm>
            <a:off x="1935053" y="5378918"/>
            <a:ext cx="1541476" cy="420656"/>
            <a:chOff x="2219130" y="5218793"/>
            <a:chExt cx="1541476" cy="420656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xmlns="" id="{DFB8BC37-6A93-654C-A75F-06D990E2762E}"/>
                </a:ext>
              </a:extLst>
            </p:cNvPr>
            <p:cNvGrpSpPr/>
            <p:nvPr/>
          </p:nvGrpSpPr>
          <p:grpSpPr>
            <a:xfrm>
              <a:off x="2219130" y="5218793"/>
              <a:ext cx="420656" cy="420656"/>
              <a:chOff x="3247830" y="5072743"/>
              <a:chExt cx="420656" cy="420656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xmlns="" id="{ECC30528-ABE7-0245-B58F-E25AC77EDAF9}"/>
                  </a:ext>
                </a:extLst>
              </p:cNvPr>
              <p:cNvSpPr/>
              <p:nvPr/>
            </p:nvSpPr>
            <p:spPr>
              <a:xfrm>
                <a:off x="3247830" y="5072743"/>
                <a:ext cx="420656" cy="420656"/>
              </a:xfrm>
              <a:prstGeom prst="ellipse">
                <a:avLst/>
              </a:prstGeom>
              <a:solidFill>
                <a:srgbClr val="4A8B4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3D3D3E"/>
                  </a:solidFill>
                </a:endParaRPr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xmlns="" id="{FE1ADB89-F49C-B547-9926-147F12743592}"/>
                  </a:ext>
                </a:extLst>
              </p:cNvPr>
              <p:cNvSpPr/>
              <p:nvPr/>
            </p:nvSpPr>
            <p:spPr>
              <a:xfrm>
                <a:off x="3346450" y="5181600"/>
                <a:ext cx="254000" cy="184150"/>
              </a:xfrm>
              <a:custGeom>
                <a:avLst/>
                <a:gdLst>
                  <a:gd name="connsiteX0" fmla="*/ 0 w 254000"/>
                  <a:gd name="connsiteY0" fmla="*/ 95250 h 184150"/>
                  <a:gd name="connsiteX1" fmla="*/ 101600 w 254000"/>
                  <a:gd name="connsiteY1" fmla="*/ 184150 h 184150"/>
                  <a:gd name="connsiteX2" fmla="*/ 254000 w 254000"/>
                  <a:gd name="connsiteY2" fmla="*/ 0 h 184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4000" h="184150">
                    <a:moveTo>
                      <a:pt x="0" y="95250"/>
                    </a:moveTo>
                    <a:lnTo>
                      <a:pt x="101600" y="184150"/>
                    </a:lnTo>
                    <a:lnTo>
                      <a:pt x="254000" y="0"/>
                    </a:lnTo>
                  </a:path>
                </a:pathLst>
              </a:custGeom>
              <a:noFill/>
              <a:ln w="41275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3D3D3E"/>
                  </a:solidFill>
                </a:endParaRP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914D96F2-5452-5647-86E1-DE2211A9365E}"/>
                </a:ext>
              </a:extLst>
            </p:cNvPr>
            <p:cNvSpPr txBox="1"/>
            <p:nvPr/>
          </p:nvSpPr>
          <p:spPr>
            <a:xfrm>
              <a:off x="2639786" y="5244787"/>
              <a:ext cx="11208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D3D3E"/>
                  </a:solidFill>
                </a:rPr>
                <a:t>Eyewear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xmlns="" id="{5C4232CC-4A34-8E43-B3D1-6FD291FB6315}"/>
              </a:ext>
            </a:extLst>
          </p:cNvPr>
          <p:cNvGrpSpPr/>
          <p:nvPr/>
        </p:nvGrpSpPr>
        <p:grpSpPr>
          <a:xfrm>
            <a:off x="3746469" y="5378918"/>
            <a:ext cx="1990316" cy="420656"/>
            <a:chOff x="3920930" y="5218793"/>
            <a:chExt cx="1990316" cy="420656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xmlns="" id="{245BECFE-CAEC-B849-BC9D-DC6776DD57E4}"/>
                </a:ext>
              </a:extLst>
            </p:cNvPr>
            <p:cNvGrpSpPr/>
            <p:nvPr/>
          </p:nvGrpSpPr>
          <p:grpSpPr>
            <a:xfrm>
              <a:off x="3920930" y="5218793"/>
              <a:ext cx="420656" cy="420656"/>
              <a:chOff x="3247830" y="5072743"/>
              <a:chExt cx="420656" cy="420656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xmlns="" id="{38409E93-5FFF-C44A-8DA0-DCEA2BCB4166}"/>
                  </a:ext>
                </a:extLst>
              </p:cNvPr>
              <p:cNvSpPr/>
              <p:nvPr/>
            </p:nvSpPr>
            <p:spPr>
              <a:xfrm>
                <a:off x="3247830" y="5072743"/>
                <a:ext cx="420656" cy="420656"/>
              </a:xfrm>
              <a:prstGeom prst="ellipse">
                <a:avLst/>
              </a:prstGeom>
              <a:solidFill>
                <a:srgbClr val="4A8B4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3D3D3E"/>
                  </a:solidFill>
                </a:endParaRPr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xmlns="" id="{CDCBD4A2-8F4F-F04B-ABD6-EE8E9F7AE07E}"/>
                  </a:ext>
                </a:extLst>
              </p:cNvPr>
              <p:cNvSpPr/>
              <p:nvPr/>
            </p:nvSpPr>
            <p:spPr>
              <a:xfrm>
                <a:off x="3346450" y="5181600"/>
                <a:ext cx="254000" cy="184150"/>
              </a:xfrm>
              <a:custGeom>
                <a:avLst/>
                <a:gdLst>
                  <a:gd name="connsiteX0" fmla="*/ 0 w 254000"/>
                  <a:gd name="connsiteY0" fmla="*/ 95250 h 184150"/>
                  <a:gd name="connsiteX1" fmla="*/ 101600 w 254000"/>
                  <a:gd name="connsiteY1" fmla="*/ 184150 h 184150"/>
                  <a:gd name="connsiteX2" fmla="*/ 254000 w 254000"/>
                  <a:gd name="connsiteY2" fmla="*/ 0 h 184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4000" h="184150">
                    <a:moveTo>
                      <a:pt x="0" y="95250"/>
                    </a:moveTo>
                    <a:lnTo>
                      <a:pt x="101600" y="184150"/>
                    </a:lnTo>
                    <a:lnTo>
                      <a:pt x="254000" y="0"/>
                    </a:lnTo>
                  </a:path>
                </a:pathLst>
              </a:custGeom>
              <a:noFill/>
              <a:ln w="41275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3D3D3E"/>
                  </a:solidFill>
                </a:endParaRP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6E98B201-4E43-674A-8BD1-8E8E1566C43C}"/>
                </a:ext>
              </a:extLst>
            </p:cNvPr>
            <p:cNvSpPr txBox="1"/>
            <p:nvPr/>
          </p:nvSpPr>
          <p:spPr>
            <a:xfrm>
              <a:off x="4341586" y="524478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D3D3E"/>
                  </a:solidFill>
                </a:rPr>
                <a:t>Hearing aids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xmlns="" id="{48023FEF-4D7E-504B-B762-93F7C24CA2A9}"/>
              </a:ext>
            </a:extLst>
          </p:cNvPr>
          <p:cNvGrpSpPr/>
          <p:nvPr/>
        </p:nvGrpSpPr>
        <p:grpSpPr>
          <a:xfrm>
            <a:off x="5976993" y="5378918"/>
            <a:ext cx="2977766" cy="420656"/>
            <a:chOff x="6105330" y="5218793"/>
            <a:chExt cx="2977766" cy="420656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xmlns="" id="{80397794-3B26-4C43-AB52-C374B177AD49}"/>
                </a:ext>
              </a:extLst>
            </p:cNvPr>
            <p:cNvGrpSpPr/>
            <p:nvPr/>
          </p:nvGrpSpPr>
          <p:grpSpPr>
            <a:xfrm>
              <a:off x="6105330" y="5218793"/>
              <a:ext cx="420656" cy="420656"/>
              <a:chOff x="3247830" y="5072743"/>
              <a:chExt cx="420656" cy="420656"/>
            </a:xfrm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xmlns="" id="{766482BD-E73F-6A48-801D-E6583A0E5F79}"/>
                  </a:ext>
                </a:extLst>
              </p:cNvPr>
              <p:cNvSpPr/>
              <p:nvPr/>
            </p:nvSpPr>
            <p:spPr>
              <a:xfrm>
                <a:off x="3247830" y="5072743"/>
                <a:ext cx="420656" cy="420656"/>
              </a:xfrm>
              <a:prstGeom prst="ellipse">
                <a:avLst/>
              </a:prstGeom>
              <a:solidFill>
                <a:srgbClr val="4A8B4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3D3D3E"/>
                  </a:solidFill>
                </a:endParaRPr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xmlns="" id="{5B0936A7-4288-1B4B-8088-F5689B855E24}"/>
                  </a:ext>
                </a:extLst>
              </p:cNvPr>
              <p:cNvSpPr/>
              <p:nvPr/>
            </p:nvSpPr>
            <p:spPr>
              <a:xfrm>
                <a:off x="3346450" y="5181600"/>
                <a:ext cx="254000" cy="184150"/>
              </a:xfrm>
              <a:custGeom>
                <a:avLst/>
                <a:gdLst>
                  <a:gd name="connsiteX0" fmla="*/ 0 w 254000"/>
                  <a:gd name="connsiteY0" fmla="*/ 95250 h 184150"/>
                  <a:gd name="connsiteX1" fmla="*/ 101600 w 254000"/>
                  <a:gd name="connsiteY1" fmla="*/ 184150 h 184150"/>
                  <a:gd name="connsiteX2" fmla="*/ 254000 w 254000"/>
                  <a:gd name="connsiteY2" fmla="*/ 0 h 184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4000" h="184150">
                    <a:moveTo>
                      <a:pt x="0" y="95250"/>
                    </a:moveTo>
                    <a:lnTo>
                      <a:pt x="101600" y="184150"/>
                    </a:lnTo>
                    <a:lnTo>
                      <a:pt x="254000" y="0"/>
                    </a:lnTo>
                  </a:path>
                </a:pathLst>
              </a:custGeom>
              <a:noFill/>
              <a:ln w="41275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3D3D3E"/>
                  </a:solidFill>
                </a:endParaRP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BF2C68D2-730A-2248-A099-FE8450423A55}"/>
                </a:ext>
              </a:extLst>
            </p:cNvPr>
            <p:cNvSpPr txBox="1"/>
            <p:nvPr/>
          </p:nvSpPr>
          <p:spPr>
            <a:xfrm>
              <a:off x="6525986" y="5244787"/>
              <a:ext cx="2557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D3D3E"/>
                  </a:solidFill>
                </a:rPr>
                <a:t>Fitness memberships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CB2990E2-D827-CC4D-A1AA-C38A508F5982}"/>
              </a:ext>
            </a:extLst>
          </p:cNvPr>
          <p:cNvGrpSpPr/>
          <p:nvPr/>
        </p:nvGrpSpPr>
        <p:grpSpPr>
          <a:xfrm>
            <a:off x="9132943" y="5378918"/>
            <a:ext cx="1156755" cy="420656"/>
            <a:chOff x="9261280" y="5218793"/>
            <a:chExt cx="1156755" cy="420656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xmlns="" id="{CAC24BB9-53AD-3A4B-B7B4-D4263B6A4BC7}"/>
                </a:ext>
              </a:extLst>
            </p:cNvPr>
            <p:cNvGrpSpPr/>
            <p:nvPr/>
          </p:nvGrpSpPr>
          <p:grpSpPr>
            <a:xfrm>
              <a:off x="9261280" y="5218793"/>
              <a:ext cx="420656" cy="420656"/>
              <a:chOff x="3247830" y="5072743"/>
              <a:chExt cx="420656" cy="420656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xmlns="" id="{693993B7-920C-9345-B905-830E87173088}"/>
                  </a:ext>
                </a:extLst>
              </p:cNvPr>
              <p:cNvSpPr/>
              <p:nvPr/>
            </p:nvSpPr>
            <p:spPr>
              <a:xfrm>
                <a:off x="3247830" y="5072743"/>
                <a:ext cx="420656" cy="420656"/>
              </a:xfrm>
              <a:prstGeom prst="ellipse">
                <a:avLst/>
              </a:prstGeom>
              <a:solidFill>
                <a:srgbClr val="4A8B4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3D3D3E"/>
                  </a:solidFill>
                </a:endParaRPr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xmlns="" id="{FEDFF22D-32A7-2740-B8DE-434BAE001ADC}"/>
                  </a:ext>
                </a:extLst>
              </p:cNvPr>
              <p:cNvSpPr/>
              <p:nvPr/>
            </p:nvSpPr>
            <p:spPr>
              <a:xfrm>
                <a:off x="3346450" y="5181600"/>
                <a:ext cx="254000" cy="184150"/>
              </a:xfrm>
              <a:custGeom>
                <a:avLst/>
                <a:gdLst>
                  <a:gd name="connsiteX0" fmla="*/ 0 w 254000"/>
                  <a:gd name="connsiteY0" fmla="*/ 95250 h 184150"/>
                  <a:gd name="connsiteX1" fmla="*/ 101600 w 254000"/>
                  <a:gd name="connsiteY1" fmla="*/ 184150 h 184150"/>
                  <a:gd name="connsiteX2" fmla="*/ 254000 w 254000"/>
                  <a:gd name="connsiteY2" fmla="*/ 0 h 184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4000" h="184150">
                    <a:moveTo>
                      <a:pt x="0" y="95250"/>
                    </a:moveTo>
                    <a:lnTo>
                      <a:pt x="101600" y="184150"/>
                    </a:lnTo>
                    <a:lnTo>
                      <a:pt x="254000" y="0"/>
                    </a:lnTo>
                  </a:path>
                </a:pathLst>
              </a:custGeom>
              <a:noFill/>
              <a:ln w="41275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3D3D3E"/>
                  </a:solidFill>
                </a:endParaRPr>
              </a:p>
            </p:txBody>
          </p: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12CB760B-BE06-C148-B8F8-2D3DCE76AB75}"/>
                </a:ext>
              </a:extLst>
            </p:cNvPr>
            <p:cNvSpPr txBox="1"/>
            <p:nvPr/>
          </p:nvSpPr>
          <p:spPr>
            <a:xfrm>
              <a:off x="9681936" y="5244787"/>
              <a:ext cx="7360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D3D3E"/>
                  </a:solidFill>
                </a:rPr>
                <a:t>More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xmlns="" id="{4FF349C1-3986-694A-BAC9-22CFD7C2EC5B}"/>
              </a:ext>
            </a:extLst>
          </p:cNvPr>
          <p:cNvGrpSpPr/>
          <p:nvPr/>
        </p:nvGrpSpPr>
        <p:grpSpPr>
          <a:xfrm>
            <a:off x="4557353" y="1445778"/>
            <a:ext cx="420656" cy="420656"/>
            <a:chOff x="3247830" y="5072743"/>
            <a:chExt cx="420656" cy="420656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xmlns="" id="{CDE80EB6-F9E5-1042-BAAA-9E9751153101}"/>
                </a:ext>
              </a:extLst>
            </p:cNvPr>
            <p:cNvSpPr/>
            <p:nvPr/>
          </p:nvSpPr>
          <p:spPr>
            <a:xfrm>
              <a:off x="3247830" y="5072743"/>
              <a:ext cx="420656" cy="420656"/>
            </a:xfrm>
            <a:prstGeom prst="ellipse">
              <a:avLst/>
            </a:prstGeom>
            <a:solidFill>
              <a:srgbClr val="4A8B4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noFill/>
              </a:endParaRPr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xmlns="" id="{C100BCB7-5089-9647-9530-965EFD66C458}"/>
                </a:ext>
              </a:extLst>
            </p:cNvPr>
            <p:cNvSpPr/>
            <p:nvPr/>
          </p:nvSpPr>
          <p:spPr>
            <a:xfrm>
              <a:off x="3346450" y="5181600"/>
              <a:ext cx="254000" cy="184150"/>
            </a:xfrm>
            <a:custGeom>
              <a:avLst/>
              <a:gdLst>
                <a:gd name="connsiteX0" fmla="*/ 0 w 254000"/>
                <a:gd name="connsiteY0" fmla="*/ 95250 h 184150"/>
                <a:gd name="connsiteX1" fmla="*/ 101600 w 254000"/>
                <a:gd name="connsiteY1" fmla="*/ 184150 h 184150"/>
                <a:gd name="connsiteX2" fmla="*/ 254000 w 254000"/>
                <a:gd name="connsiteY2" fmla="*/ 0 h 184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4000" h="184150">
                  <a:moveTo>
                    <a:pt x="0" y="95250"/>
                  </a:moveTo>
                  <a:lnTo>
                    <a:pt x="101600" y="184150"/>
                  </a:lnTo>
                  <a:lnTo>
                    <a:pt x="254000" y="0"/>
                  </a:lnTo>
                </a:path>
              </a:pathLst>
            </a:custGeom>
            <a:noFill/>
            <a:ln w="41275" cap="rnd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xmlns="" id="{3F6498DC-CB07-CF43-B182-1DD3B0DC9ECA}"/>
              </a:ext>
            </a:extLst>
          </p:cNvPr>
          <p:cNvGrpSpPr/>
          <p:nvPr/>
        </p:nvGrpSpPr>
        <p:grpSpPr>
          <a:xfrm>
            <a:off x="4557353" y="1935062"/>
            <a:ext cx="420656" cy="420656"/>
            <a:chOff x="3247830" y="5072743"/>
            <a:chExt cx="420656" cy="420656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xmlns="" id="{A48C027D-FD30-5D41-8E4E-18EFDC56C774}"/>
                </a:ext>
              </a:extLst>
            </p:cNvPr>
            <p:cNvSpPr/>
            <p:nvPr/>
          </p:nvSpPr>
          <p:spPr>
            <a:xfrm>
              <a:off x="3247830" y="5072743"/>
              <a:ext cx="420656" cy="420656"/>
            </a:xfrm>
            <a:prstGeom prst="ellipse">
              <a:avLst/>
            </a:prstGeom>
            <a:solidFill>
              <a:srgbClr val="4A8B4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noFill/>
              </a:endParaRPr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xmlns="" id="{452203D5-820D-7C43-BDC4-D16A2372BA91}"/>
                </a:ext>
              </a:extLst>
            </p:cNvPr>
            <p:cNvSpPr/>
            <p:nvPr/>
          </p:nvSpPr>
          <p:spPr>
            <a:xfrm>
              <a:off x="3346450" y="5181600"/>
              <a:ext cx="254000" cy="184150"/>
            </a:xfrm>
            <a:custGeom>
              <a:avLst/>
              <a:gdLst>
                <a:gd name="connsiteX0" fmla="*/ 0 w 254000"/>
                <a:gd name="connsiteY0" fmla="*/ 95250 h 184150"/>
                <a:gd name="connsiteX1" fmla="*/ 101600 w 254000"/>
                <a:gd name="connsiteY1" fmla="*/ 184150 h 184150"/>
                <a:gd name="connsiteX2" fmla="*/ 254000 w 254000"/>
                <a:gd name="connsiteY2" fmla="*/ 0 h 184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4000" h="184150">
                  <a:moveTo>
                    <a:pt x="0" y="95250"/>
                  </a:moveTo>
                  <a:lnTo>
                    <a:pt x="101600" y="184150"/>
                  </a:lnTo>
                  <a:lnTo>
                    <a:pt x="254000" y="0"/>
                  </a:lnTo>
                </a:path>
              </a:pathLst>
            </a:custGeom>
            <a:noFill/>
            <a:ln w="41275" cap="rnd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xmlns="" id="{B25734C8-CD96-B04E-A826-63050835EAB0}"/>
              </a:ext>
            </a:extLst>
          </p:cNvPr>
          <p:cNvGrpSpPr/>
          <p:nvPr/>
        </p:nvGrpSpPr>
        <p:grpSpPr>
          <a:xfrm>
            <a:off x="4557353" y="2424346"/>
            <a:ext cx="420656" cy="420656"/>
            <a:chOff x="3247830" y="5072743"/>
            <a:chExt cx="420656" cy="420656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xmlns="" id="{F44746C7-BF4F-0046-846A-C3B425C82B74}"/>
                </a:ext>
              </a:extLst>
            </p:cNvPr>
            <p:cNvSpPr/>
            <p:nvPr/>
          </p:nvSpPr>
          <p:spPr>
            <a:xfrm>
              <a:off x="3247830" y="5072743"/>
              <a:ext cx="420656" cy="420656"/>
            </a:xfrm>
            <a:prstGeom prst="ellipse">
              <a:avLst/>
            </a:prstGeom>
            <a:solidFill>
              <a:srgbClr val="4A8B4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noFill/>
              </a:endParaRPr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xmlns="" id="{7FCDE560-D132-5C4F-B60A-466C225791C5}"/>
                </a:ext>
              </a:extLst>
            </p:cNvPr>
            <p:cNvSpPr/>
            <p:nvPr/>
          </p:nvSpPr>
          <p:spPr>
            <a:xfrm>
              <a:off x="3346450" y="5181600"/>
              <a:ext cx="254000" cy="184150"/>
            </a:xfrm>
            <a:custGeom>
              <a:avLst/>
              <a:gdLst>
                <a:gd name="connsiteX0" fmla="*/ 0 w 254000"/>
                <a:gd name="connsiteY0" fmla="*/ 95250 h 184150"/>
                <a:gd name="connsiteX1" fmla="*/ 101600 w 254000"/>
                <a:gd name="connsiteY1" fmla="*/ 184150 h 184150"/>
                <a:gd name="connsiteX2" fmla="*/ 254000 w 254000"/>
                <a:gd name="connsiteY2" fmla="*/ 0 h 184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4000" h="184150">
                  <a:moveTo>
                    <a:pt x="0" y="95250"/>
                  </a:moveTo>
                  <a:lnTo>
                    <a:pt x="101600" y="184150"/>
                  </a:lnTo>
                  <a:lnTo>
                    <a:pt x="254000" y="0"/>
                  </a:lnTo>
                </a:path>
              </a:pathLst>
            </a:custGeom>
            <a:noFill/>
            <a:ln w="41275" cap="rnd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xmlns="" id="{74F301C8-98AC-3348-9784-CBEA58A00AE8}"/>
              </a:ext>
            </a:extLst>
          </p:cNvPr>
          <p:cNvGrpSpPr/>
          <p:nvPr/>
        </p:nvGrpSpPr>
        <p:grpSpPr>
          <a:xfrm>
            <a:off x="4557353" y="2913630"/>
            <a:ext cx="420656" cy="420656"/>
            <a:chOff x="3247830" y="5072743"/>
            <a:chExt cx="420656" cy="420656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xmlns="" id="{5E40F997-7FFE-5B4E-9386-4C0A2D613746}"/>
                </a:ext>
              </a:extLst>
            </p:cNvPr>
            <p:cNvSpPr/>
            <p:nvPr/>
          </p:nvSpPr>
          <p:spPr>
            <a:xfrm>
              <a:off x="3247830" y="5072743"/>
              <a:ext cx="420656" cy="420656"/>
            </a:xfrm>
            <a:prstGeom prst="ellipse">
              <a:avLst/>
            </a:prstGeom>
            <a:solidFill>
              <a:srgbClr val="4A8B4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noFill/>
              </a:endParaRPr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xmlns="" id="{D77FE42B-4586-7E40-BD2F-CCC3C97E3ED6}"/>
                </a:ext>
              </a:extLst>
            </p:cNvPr>
            <p:cNvSpPr/>
            <p:nvPr/>
          </p:nvSpPr>
          <p:spPr>
            <a:xfrm>
              <a:off x="3346450" y="5181600"/>
              <a:ext cx="254000" cy="184150"/>
            </a:xfrm>
            <a:custGeom>
              <a:avLst/>
              <a:gdLst>
                <a:gd name="connsiteX0" fmla="*/ 0 w 254000"/>
                <a:gd name="connsiteY0" fmla="*/ 95250 h 184150"/>
                <a:gd name="connsiteX1" fmla="*/ 101600 w 254000"/>
                <a:gd name="connsiteY1" fmla="*/ 184150 h 184150"/>
                <a:gd name="connsiteX2" fmla="*/ 254000 w 254000"/>
                <a:gd name="connsiteY2" fmla="*/ 0 h 184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4000" h="184150">
                  <a:moveTo>
                    <a:pt x="0" y="95250"/>
                  </a:moveTo>
                  <a:lnTo>
                    <a:pt x="101600" y="184150"/>
                  </a:lnTo>
                  <a:lnTo>
                    <a:pt x="254000" y="0"/>
                  </a:lnTo>
                </a:path>
              </a:pathLst>
            </a:custGeom>
            <a:noFill/>
            <a:ln w="41275" cap="rnd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0419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980A172-BB0C-ED4A-A602-13326B9F09F2}"/>
              </a:ext>
            </a:extLst>
          </p:cNvPr>
          <p:cNvSpPr/>
          <p:nvPr/>
        </p:nvSpPr>
        <p:spPr>
          <a:xfrm>
            <a:off x="758952" y="2985928"/>
            <a:ext cx="10823448" cy="2857088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568234-B3B8-4892-B0D8-8671802B6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9"/>
            <a:ext cx="11582400" cy="580195"/>
          </a:xfrm>
        </p:spPr>
        <p:txBody>
          <a:bodyPr>
            <a:normAutofit fontScale="90000"/>
          </a:bodyPr>
          <a:lstStyle/>
          <a:p>
            <a:r>
              <a:rPr lang="en-US" dirty="0"/>
              <a:t>Generations Advantage: Details &amp;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0968D38-E9B2-4928-B35F-63287D6E9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62611"/>
            <a:ext cx="10972800" cy="18233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Medicare Advantage plan types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HMO-POS, HMO, RPPO, LPPO, and HMO SNP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Market locations: Maine and New Hampshire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410C9BC-6A93-43C3-95A6-A540E35AFE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660AD0E0-DF68-E742-B4F8-07D68D50E5A6}" type="slidenum">
              <a:rPr lang="en-US" smtClean="0"/>
              <a:pPr algn="l"/>
              <a:t>8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AA8706A-A2FA-EC43-A286-98330B9C1BA1}"/>
              </a:ext>
            </a:extLst>
          </p:cNvPr>
          <p:cNvSpPr txBox="1"/>
          <p:nvPr/>
        </p:nvSpPr>
        <p:spPr>
          <a:xfrm>
            <a:off x="1247484" y="3832677"/>
            <a:ext cx="10761044" cy="1732427"/>
          </a:xfrm>
          <a:prstGeom prst="rect">
            <a:avLst/>
          </a:prstGeom>
          <a:noFill/>
        </p:spPr>
        <p:txBody>
          <a:bodyPr wrap="square" numCol="2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D3D3E"/>
                </a:solidFill>
              </a:rPr>
              <a:t>$0 in-network preventive screenings/care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D3D3E"/>
                </a:solidFill>
              </a:rPr>
              <a:t>No medical/hospital deductibles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D3D3E"/>
                </a:solidFill>
              </a:rPr>
              <a:t>$0 annual in-network physical exam and wellness visit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D3D3E"/>
                </a:solidFill>
              </a:rPr>
              <a:t>Annual out-of-pocket maximum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D3D3E"/>
                </a:solidFill>
              </a:rPr>
              <a:t>Worldwide urgent &amp; emergency 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D3D3E"/>
                </a:solidFill>
              </a:rPr>
              <a:t>Hearing aids and batteries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D3D3E"/>
                </a:solidFill>
              </a:rPr>
              <a:t>Over-the-counter items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D3D3E"/>
                </a:solidFill>
              </a:rPr>
              <a:t>Wellness Wallet reimbursements</a:t>
            </a:r>
            <a:endParaRPr lang="en-US" dirty="0">
              <a:solidFill>
                <a:srgbClr val="3D3D3E"/>
              </a:solidFill>
              <a:highlight>
                <a:srgbClr val="FFFF0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35F64DAA-8788-A846-BB74-3CE7722F46E9}"/>
              </a:ext>
            </a:extLst>
          </p:cNvPr>
          <p:cNvSpPr/>
          <p:nvPr/>
        </p:nvSpPr>
        <p:spPr>
          <a:xfrm>
            <a:off x="1233342" y="3186196"/>
            <a:ext cx="10334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3D3D3E"/>
                </a:solidFill>
              </a:rPr>
              <a:t>All Martin’s Point Generations Advantage plans go beyond traditional Medicare to include value added benefits including: </a:t>
            </a:r>
          </a:p>
        </p:txBody>
      </p:sp>
    </p:spTree>
    <p:extLst>
      <p:ext uri="{BB962C8B-B14F-4D97-AF65-F5344CB8AC3E}">
        <p14:creationId xmlns:p14="http://schemas.microsoft.com/office/powerpoint/2010/main" val="1549879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A062A29-1779-406B-B4EA-448924504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Generations Advantage: Going Beyond Medicare in 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F9F1133-B3B2-468F-9260-870502DFE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62611"/>
            <a:ext cx="10972800" cy="504818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8800" b="1" i="1" dirty="0">
                <a:solidFill>
                  <a:srgbClr val="3D3D3E"/>
                </a:solidFill>
              </a:rPr>
              <a:t>All Plans</a:t>
            </a:r>
          </a:p>
          <a:p>
            <a:r>
              <a:rPr lang="en-US" sz="6400" dirty="0"/>
              <a:t>MSB Out of Country Policy</a:t>
            </a:r>
          </a:p>
          <a:p>
            <a:r>
              <a:rPr lang="en-US" sz="6400" dirty="0"/>
              <a:t>MSB Hearing Aids Policy </a:t>
            </a:r>
          </a:p>
          <a:p>
            <a:r>
              <a:rPr lang="en-US" sz="6400" dirty="0"/>
              <a:t>MSB Fall Prevention Policy - Clinically Nuanced </a:t>
            </a:r>
          </a:p>
          <a:p>
            <a:r>
              <a:rPr lang="en-US" sz="6400" dirty="0"/>
              <a:t>MSB Outpatient Behavioral Health Policy- Clinically Nuanced</a:t>
            </a:r>
          </a:p>
          <a:p>
            <a:r>
              <a:rPr lang="en-US" sz="6400" dirty="0"/>
              <a:t>MSB Dietary Support Program - Clinically Nuanced </a:t>
            </a:r>
          </a:p>
          <a:p>
            <a:r>
              <a:rPr lang="en-US" sz="6400" dirty="0"/>
              <a:t>MSB Acupuncture and Massage Policy - Clinically Nuanced</a:t>
            </a:r>
          </a:p>
          <a:p>
            <a:r>
              <a:rPr lang="en-US" sz="6400" dirty="0"/>
              <a:t>MSB Bathroom Safety Policy- Clinically Nuanced</a:t>
            </a:r>
          </a:p>
          <a:p>
            <a:r>
              <a:rPr lang="en-US" sz="6400" dirty="0"/>
              <a:t>MSB Eyewear Wellness Wallet Policy- All Plan Except Alliance</a:t>
            </a:r>
          </a:p>
          <a:p>
            <a:pPr marL="0" indent="0">
              <a:buNone/>
            </a:pPr>
            <a:r>
              <a:rPr lang="en-US" sz="8800" b="1" i="1" dirty="0">
                <a:solidFill>
                  <a:srgbClr val="3D3D3E"/>
                </a:solidFill>
              </a:rPr>
              <a:t>Alliance Plan</a:t>
            </a:r>
          </a:p>
          <a:p>
            <a:r>
              <a:rPr lang="en-US" sz="6400" dirty="0"/>
              <a:t>MSB Health Education Policy</a:t>
            </a:r>
          </a:p>
          <a:p>
            <a:r>
              <a:rPr lang="en-US" sz="6400" dirty="0"/>
              <a:t>MSB Meals Policy </a:t>
            </a:r>
          </a:p>
          <a:p>
            <a:r>
              <a:rPr lang="en-US" sz="6400" dirty="0"/>
              <a:t>MSB Personal Emergency Response System Policy</a:t>
            </a:r>
          </a:p>
          <a:p>
            <a:r>
              <a:rPr lang="en-US" sz="6400" dirty="0"/>
              <a:t>MSB Counseling Services Policy </a:t>
            </a:r>
          </a:p>
          <a:p>
            <a:r>
              <a:rPr lang="en-US" sz="6400" dirty="0"/>
              <a:t>MSB Eyewear Policy</a:t>
            </a:r>
          </a:p>
          <a:p>
            <a:r>
              <a:rPr lang="en-US" sz="6400" dirty="0"/>
              <a:t>MSB Fall Prevention Policy</a:t>
            </a:r>
          </a:p>
          <a:p>
            <a:r>
              <a:rPr lang="en-US" sz="6400" dirty="0"/>
              <a:t>MSB Chiropractic Services Policy </a:t>
            </a:r>
          </a:p>
          <a:p>
            <a:r>
              <a:rPr lang="en-US" sz="6400" dirty="0"/>
              <a:t>MSB Routine Chiropractor Policy</a:t>
            </a:r>
          </a:p>
          <a:p>
            <a:r>
              <a:rPr lang="en-US" sz="6400" dirty="0"/>
              <a:t>MSB Smoking Cessation Policy </a:t>
            </a:r>
          </a:p>
          <a:p>
            <a:r>
              <a:rPr lang="en-US" sz="6400" dirty="0"/>
              <a:t>MSB Bathroom Safety Policy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9501658-DED6-4F74-AC36-F0CD6F676B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660AD0E0-DF68-E742-B4F8-07D68D50E5A6}" type="slidenum">
              <a:rPr lang="en-US" smtClean="0"/>
              <a:pPr algn="l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004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9B661F-D5C0-41CD-B134-58CF82CA3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Provider Online Tools &amp; Resources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8A7B680-D97B-490A-AE14-793D5B2A3E31}"/>
              </a:ext>
            </a:extLst>
          </p:cNvPr>
          <p:cNvSpPr txBox="1"/>
          <p:nvPr/>
        </p:nvSpPr>
        <p:spPr>
          <a:xfrm>
            <a:off x="11156272" y="159230"/>
            <a:ext cx="852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B3B6082-784C-4F4D-BC7C-225F65CCCF29}"/>
              </a:ext>
            </a:extLst>
          </p:cNvPr>
          <p:cNvSpPr txBox="1"/>
          <p:nvPr/>
        </p:nvSpPr>
        <p:spPr>
          <a:xfrm>
            <a:off x="11308672" y="311630"/>
            <a:ext cx="852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NMD</a:t>
            </a:r>
          </a:p>
        </p:txBody>
      </p:sp>
    </p:spTree>
    <p:extLst>
      <p:ext uri="{BB962C8B-B14F-4D97-AF65-F5344CB8AC3E}">
        <p14:creationId xmlns:p14="http://schemas.microsoft.com/office/powerpoint/2010/main" val="3478406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TruCare ProAuth Electronic Authorization Tool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Benefits for providers:</a:t>
            </a:r>
          </a:p>
          <a:p>
            <a:pPr lvl="1"/>
            <a:r>
              <a:rPr lang="en-US" dirty="0"/>
              <a:t>Reduces need to request additional information </a:t>
            </a:r>
          </a:p>
          <a:p>
            <a:pPr lvl="1"/>
            <a:r>
              <a:rPr lang="en-US" dirty="0"/>
              <a:t>Real-time authorization submission, status tracking, and auto-authorization responses</a:t>
            </a:r>
          </a:p>
          <a:p>
            <a:pPr lvl="1"/>
            <a:r>
              <a:rPr lang="en-US" dirty="0"/>
              <a:t>One-and-done authorization submissions</a:t>
            </a:r>
          </a:p>
          <a:p>
            <a:r>
              <a:rPr lang="en-US" dirty="0"/>
              <a:t>Features of ProAuth:</a:t>
            </a:r>
          </a:p>
          <a:p>
            <a:pPr lvl="1"/>
            <a:r>
              <a:rPr lang="en-US" dirty="0"/>
              <a:t>Pre-screen</a:t>
            </a:r>
          </a:p>
          <a:p>
            <a:pPr lvl="2"/>
            <a:r>
              <a:rPr lang="en-US" dirty="0"/>
              <a:t>Advanced capabilities for immediate response on the following:</a:t>
            </a:r>
          </a:p>
          <a:p>
            <a:pPr lvl="3"/>
            <a:r>
              <a:rPr lang="en-US" dirty="0"/>
              <a:t>Participant eligibility</a:t>
            </a:r>
          </a:p>
          <a:p>
            <a:pPr lvl="3"/>
            <a:r>
              <a:rPr lang="en-US" dirty="0"/>
              <a:t>Authorization required </a:t>
            </a:r>
          </a:p>
          <a:p>
            <a:pPr lvl="3"/>
            <a:r>
              <a:rPr lang="en-US" dirty="0"/>
              <a:t>Duplicate authorization alert</a:t>
            </a:r>
          </a:p>
          <a:p>
            <a:pPr lvl="1"/>
            <a:r>
              <a:rPr lang="en-US" dirty="0"/>
              <a:t>Interactive guidance</a:t>
            </a:r>
          </a:p>
          <a:p>
            <a:pPr lvl="2"/>
            <a:r>
              <a:rPr lang="en-US" dirty="0"/>
              <a:t>Required information is identified for provider</a:t>
            </a:r>
          </a:p>
          <a:p>
            <a:pPr lvl="2"/>
            <a:r>
              <a:rPr lang="en-US" dirty="0"/>
              <a:t>Authorizations can be auto-approved</a:t>
            </a:r>
          </a:p>
          <a:p>
            <a:pPr lvl="1"/>
            <a:r>
              <a:rPr lang="en-US" dirty="0"/>
              <a:t>Authorization-specific structured notes and attachments</a:t>
            </a:r>
          </a:p>
          <a:p>
            <a:pPr lvl="2"/>
            <a:r>
              <a:rPr lang="en-US" dirty="0"/>
              <a:t>Attach appropriate notes and attachments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lang="en-US" sz="800" kern="1200" smtClean="0">
                <a:solidFill>
                  <a:srgbClr val="887E6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F76CD2-F362-BE4A-BA6F-99649FF76481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887E6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© 2019 Casenet Confidential</a:t>
            </a:r>
          </a:p>
        </p:txBody>
      </p:sp>
    </p:spTree>
    <p:extLst>
      <p:ext uri="{BB962C8B-B14F-4D97-AF65-F5344CB8AC3E}">
        <p14:creationId xmlns:p14="http://schemas.microsoft.com/office/powerpoint/2010/main" val="3736156992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Online Tools &amp;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876" y="2105231"/>
            <a:ext cx="6179545" cy="4997866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3D3D3E"/>
                </a:solidFill>
              </a:rPr>
              <a:t>On our website you can:</a:t>
            </a:r>
          </a:p>
          <a:p>
            <a:r>
              <a:rPr lang="en-US" sz="2000" dirty="0">
                <a:solidFill>
                  <a:srgbClr val="3D3D3E"/>
                </a:solidFill>
              </a:rPr>
              <a:t>View our </a:t>
            </a:r>
            <a:r>
              <a:rPr lang="en-US" sz="2000" i="1" dirty="0">
                <a:solidFill>
                  <a:srgbClr val="3D3D3E"/>
                </a:solidFill>
              </a:rPr>
              <a:t>provider manual</a:t>
            </a:r>
            <a:r>
              <a:rPr lang="en-US" sz="2000" dirty="0">
                <a:solidFill>
                  <a:srgbClr val="3D3D3E"/>
                </a:solidFill>
              </a:rPr>
              <a:t> </a:t>
            </a:r>
          </a:p>
          <a:p>
            <a:r>
              <a:rPr lang="en-US" sz="2000" dirty="0">
                <a:solidFill>
                  <a:srgbClr val="3D3D3E"/>
                </a:solidFill>
              </a:rPr>
              <a:t>Get </a:t>
            </a:r>
            <a:r>
              <a:rPr lang="en-US" sz="2000" i="1" dirty="0">
                <a:solidFill>
                  <a:srgbClr val="3D3D3E"/>
                </a:solidFill>
              </a:rPr>
              <a:t>clinical documentation</a:t>
            </a:r>
            <a:r>
              <a:rPr lang="en-US" sz="2000" dirty="0">
                <a:solidFill>
                  <a:srgbClr val="3D3D3E"/>
                </a:solidFill>
              </a:rPr>
              <a:t> resources</a:t>
            </a:r>
          </a:p>
          <a:p>
            <a:r>
              <a:rPr lang="en-US" sz="2000" dirty="0">
                <a:solidFill>
                  <a:srgbClr val="3D3D3E"/>
                </a:solidFill>
              </a:rPr>
              <a:t>Get </a:t>
            </a:r>
            <a:r>
              <a:rPr lang="en-US" sz="2000" i="1" dirty="0">
                <a:solidFill>
                  <a:srgbClr val="3D3D3E"/>
                </a:solidFill>
              </a:rPr>
              <a:t>pharmacy information</a:t>
            </a:r>
          </a:p>
          <a:p>
            <a:r>
              <a:rPr lang="en-US" sz="2000" dirty="0">
                <a:solidFill>
                  <a:srgbClr val="3D3D3E"/>
                </a:solidFill>
              </a:rPr>
              <a:t>Submit/check status of </a:t>
            </a:r>
            <a:r>
              <a:rPr lang="en-US" sz="2000" i="1" dirty="0">
                <a:solidFill>
                  <a:srgbClr val="3D3D3E"/>
                </a:solidFill>
              </a:rPr>
              <a:t>prior authorizations</a:t>
            </a:r>
            <a:r>
              <a:rPr lang="en-US" sz="2000" dirty="0">
                <a:solidFill>
                  <a:srgbClr val="3D3D3E"/>
                </a:solidFill>
              </a:rPr>
              <a:t> </a:t>
            </a:r>
          </a:p>
          <a:p>
            <a:r>
              <a:rPr lang="en-US" sz="2000" dirty="0">
                <a:solidFill>
                  <a:srgbClr val="3D3D3E"/>
                </a:solidFill>
              </a:rPr>
              <a:t>Submit/check status of </a:t>
            </a:r>
            <a:r>
              <a:rPr lang="en-US" sz="2000" i="1" dirty="0">
                <a:solidFill>
                  <a:srgbClr val="3D3D3E"/>
                </a:solidFill>
              </a:rPr>
              <a:t>credentialling applications</a:t>
            </a:r>
          </a:p>
          <a:p>
            <a:r>
              <a:rPr lang="en-US" sz="2000" dirty="0">
                <a:solidFill>
                  <a:srgbClr val="3D3D3E"/>
                </a:solidFill>
              </a:rPr>
              <a:t>Check </a:t>
            </a:r>
            <a:r>
              <a:rPr lang="en-US" sz="2000" i="1" dirty="0">
                <a:solidFill>
                  <a:srgbClr val="3D3D3E"/>
                </a:solidFill>
              </a:rPr>
              <a:t>claims</a:t>
            </a:r>
            <a:r>
              <a:rPr lang="en-US" sz="2000" dirty="0">
                <a:solidFill>
                  <a:srgbClr val="3D3D3E"/>
                </a:solidFill>
              </a:rPr>
              <a:t> status and details</a:t>
            </a:r>
          </a:p>
          <a:p>
            <a:r>
              <a:rPr lang="en-US" sz="2000" dirty="0">
                <a:solidFill>
                  <a:srgbClr val="3D3D3E"/>
                </a:solidFill>
              </a:rPr>
              <a:t>Check real-time </a:t>
            </a:r>
            <a:r>
              <a:rPr lang="en-US" sz="2000" i="1" dirty="0">
                <a:solidFill>
                  <a:srgbClr val="3D3D3E"/>
                </a:solidFill>
              </a:rPr>
              <a:t>benefits and eligibility</a:t>
            </a:r>
          </a:p>
          <a:p>
            <a:r>
              <a:rPr lang="en-US" sz="2000" dirty="0">
                <a:solidFill>
                  <a:srgbClr val="3D3D3E"/>
                </a:solidFill>
              </a:rPr>
              <a:t>Change your provider/practice </a:t>
            </a:r>
            <a:r>
              <a:rPr lang="en-US" sz="2000" i="1" dirty="0">
                <a:solidFill>
                  <a:srgbClr val="3D3D3E"/>
                </a:solidFill>
              </a:rPr>
              <a:t>contact information</a:t>
            </a:r>
          </a:p>
          <a:p>
            <a:r>
              <a:rPr lang="en-US" sz="2000" dirty="0">
                <a:solidFill>
                  <a:srgbClr val="3D3D3E"/>
                </a:solidFill>
              </a:rPr>
              <a:t>Login to our </a:t>
            </a:r>
            <a:r>
              <a:rPr lang="en-US" sz="2000" i="1" dirty="0">
                <a:solidFill>
                  <a:srgbClr val="3D3D3E"/>
                </a:solidFill>
              </a:rPr>
              <a:t>Provider Portal </a:t>
            </a:r>
          </a:p>
          <a:p>
            <a:pPr lvl="1"/>
            <a:endParaRPr lang="en-US" sz="1600" dirty="0">
              <a:solidFill>
                <a:srgbClr val="3D3D3E"/>
              </a:solidFill>
            </a:endParaRPr>
          </a:p>
          <a:p>
            <a:endParaRPr lang="en-US" sz="2000" dirty="0">
              <a:solidFill>
                <a:srgbClr val="3D3D3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660AD0E0-DF68-E742-B4F8-07D68D50E5A6}" type="slidenum">
              <a:rPr lang="en-US" smtClean="0"/>
              <a:pPr algn="l"/>
              <a:t>12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F920B418-D08B-3C47-AEA3-D3002B09CCA7}"/>
              </a:ext>
            </a:extLst>
          </p:cNvPr>
          <p:cNvSpPr txBox="1">
            <a:spLocks/>
          </p:cNvSpPr>
          <p:nvPr/>
        </p:nvSpPr>
        <p:spPr>
          <a:xfrm>
            <a:off x="609600" y="1119826"/>
            <a:ext cx="10861523" cy="580195"/>
          </a:xfrm>
          <a:prstGeom prst="rect">
            <a:avLst/>
          </a:prstGeom>
          <a:solidFill>
            <a:srgbClr val="1D5C42"/>
          </a:solidFill>
        </p:spPr>
        <p:txBody>
          <a:bodyPr vert="horz" lIns="182880" tIns="45720" rIns="91440" bIns="9144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sz="2800" dirty="0" err="1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MartinsPoint.org</a:t>
            </a:r>
            <a:r>
              <a:rPr lang="en-US" sz="28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/For-Providers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7" name="Picture 6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xmlns="" id="{4C62B273-AB2E-8242-9235-3CEC44726C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165" r="9705"/>
          <a:stretch/>
        </p:blipFill>
        <p:spPr>
          <a:xfrm>
            <a:off x="7170107" y="385601"/>
            <a:ext cx="4021110" cy="5585834"/>
          </a:xfrm>
          <a:prstGeom prst="rect">
            <a:avLst/>
          </a:prstGeom>
          <a:ln w="12700">
            <a:solidFill>
              <a:srgbClr val="CECECE"/>
            </a:solidFill>
          </a:ln>
          <a:effectLst>
            <a:outerShdw blurRad="254000" dist="127000" dir="2700000" algn="tl" rotWithShape="0">
              <a:prstClr val="black">
                <a:alpha val="1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8334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580195"/>
          </a:xfrm>
        </p:spPr>
        <p:txBody>
          <a:bodyPr>
            <a:normAutofit fontScale="90000"/>
          </a:bodyPr>
          <a:lstStyle/>
          <a:p>
            <a:r>
              <a:rPr lang="en-US" dirty="0"/>
              <a:t>Provider Portal Functions</a:t>
            </a:r>
          </a:p>
        </p:txBody>
      </p:sp>
      <p:sp>
        <p:nvSpPr>
          <p:cNvPr id="22" name="Content Placeholder 21"/>
          <p:cNvSpPr>
            <a:spLocks noGrp="1"/>
          </p:cNvSpPr>
          <p:nvPr>
            <p:ph idx="1"/>
          </p:nvPr>
        </p:nvSpPr>
        <p:spPr>
          <a:xfrm>
            <a:off x="609600" y="1162611"/>
            <a:ext cx="10972800" cy="4880549"/>
          </a:xfrm>
        </p:spPr>
        <p:txBody>
          <a:bodyPr>
            <a:normAutofit/>
          </a:bodyPr>
          <a:lstStyle/>
          <a:p>
            <a:r>
              <a:rPr lang="en-US" dirty="0"/>
              <a:t>Eligibility tool and how to search</a:t>
            </a:r>
          </a:p>
          <a:p>
            <a:r>
              <a:rPr lang="en-US" dirty="0"/>
              <a:t>Member management tool and how to search 	</a:t>
            </a:r>
          </a:p>
          <a:p>
            <a:r>
              <a:rPr lang="en-US" dirty="0"/>
              <a:t>Claims tool and how to search</a:t>
            </a:r>
          </a:p>
          <a:p>
            <a:r>
              <a:rPr lang="en-US" dirty="0"/>
              <a:t>Remittance advice tool and how to search</a:t>
            </a:r>
          </a:p>
          <a:p>
            <a:r>
              <a:rPr lang="en-US" dirty="0"/>
              <a:t>Authorization status tool and how to search</a:t>
            </a:r>
          </a:p>
          <a:p>
            <a:r>
              <a:rPr lang="en-US"/>
              <a:t>Martin’s </a:t>
            </a:r>
            <a:r>
              <a:rPr lang="en-US" dirty="0"/>
              <a:t>Point contact information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8324" y="6332762"/>
            <a:ext cx="1352248" cy="365125"/>
          </a:xfrm>
        </p:spPr>
        <p:txBody>
          <a:bodyPr/>
          <a:lstStyle/>
          <a:p>
            <a:fld id="{660AD0E0-DF68-E742-B4F8-07D68D50E5A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57CEB4B-A012-443F-B1F9-63D2855417FA}"/>
              </a:ext>
            </a:extLst>
          </p:cNvPr>
          <p:cNvSpPr txBox="1"/>
          <p:nvPr/>
        </p:nvSpPr>
        <p:spPr>
          <a:xfrm>
            <a:off x="6219825" y="943200"/>
            <a:ext cx="4114800" cy="53052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20000"/>
              </a:lnSpc>
              <a:spcBef>
                <a:spcPct val="20000"/>
              </a:spcBef>
              <a:buFont typeface="Arial"/>
              <a:buChar char="•"/>
              <a:defRPr sz="2300">
                <a:solidFill>
                  <a:srgbClr val="1D5C42"/>
                </a:solidFill>
                <a:latin typeface="+mj-lt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Arial"/>
              <a:buChar char="–"/>
              <a:defRPr sz="2400">
                <a:solidFill>
                  <a:schemeClr val="accent6">
                    <a:lumMod val="10000"/>
                  </a:schemeClr>
                </a:solidFill>
              </a:defRPr>
            </a:lvl2pPr>
            <a:lvl3pPr marL="1143000" lvl="2" indent="-228600">
              <a:lnSpc>
                <a:spcPct val="120000"/>
              </a:lnSpc>
              <a:spcBef>
                <a:spcPct val="20000"/>
              </a:spcBef>
              <a:buFont typeface="Arial"/>
              <a:buChar char="•"/>
              <a:defRPr>
                <a:solidFill>
                  <a:srgbClr val="1D5C42"/>
                </a:solidFill>
                <a:latin typeface="+mj-lt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Arial"/>
              <a:buChar char="–"/>
              <a:defRPr>
                <a:solidFill>
                  <a:schemeClr val="accent6">
                    <a:lumMod val="10000"/>
                  </a:schemeClr>
                </a:solidFill>
              </a:defRPr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1600">
                <a:solidFill>
                  <a:schemeClr val="accent6">
                    <a:lumMod val="10000"/>
                  </a:schemeClr>
                </a:solidFill>
              </a:defRPr>
            </a:lvl5pPr>
            <a:lvl6pPr marL="2514600" indent="-2286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0609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0EFBB448-F06D-44DC-A563-F26C53248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Onboarding, </a:t>
            </a:r>
            <a:br>
              <a:rPr lang="en-US" dirty="0"/>
            </a:br>
            <a:r>
              <a:rPr lang="en-US" dirty="0"/>
              <a:t>Additional Education &amp; Contacting Us</a:t>
            </a:r>
          </a:p>
        </p:txBody>
      </p:sp>
      <p:pic>
        <p:nvPicPr>
          <p:cNvPr id="2" name="26_Slide 2" descr="26_Slide 2">
            <a:hlinkClick r:id="" action="ppaction://media"/>
            <a:extLst>
              <a:ext uri="{FF2B5EF4-FFF2-40B4-BE49-F238E27FC236}">
                <a16:creationId xmlns:a16="http://schemas.microsoft.com/office/drawing/2014/main" xmlns="" id="{3247B9E4-681B-BC4C-8BD4-AA4FC3EF3B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75564" y="58662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09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580195"/>
          </a:xfrm>
        </p:spPr>
        <p:txBody>
          <a:bodyPr>
            <a:normAutofit fontScale="90000"/>
          </a:bodyPr>
          <a:lstStyle/>
          <a:p>
            <a:r>
              <a:rPr lang="en-US" dirty="0"/>
              <a:t>Onboarding &amp; Additional Education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62611"/>
            <a:ext cx="10972800" cy="4880549"/>
          </a:xfrm>
        </p:spPr>
        <p:txBody>
          <a:bodyPr>
            <a:normAutofit/>
          </a:bodyPr>
          <a:lstStyle/>
          <a:p>
            <a:pPr marL="344488" lvl="1" indent="-344488">
              <a:buFont typeface="Arial" panose="020B0604020202020204" pitchFamily="34" charset="0"/>
              <a:buChar char="•"/>
            </a:pPr>
            <a:r>
              <a:rPr lang="en-US" dirty="0"/>
              <a:t>Participating providers are given initial onboarding and ongoing education to support delivery of high-quality care to Martin’s Point members.  </a:t>
            </a:r>
          </a:p>
          <a:p>
            <a:pPr marL="344488" lvl="1" indent="-344488">
              <a:buFont typeface="Arial" panose="020B0604020202020204" pitchFamily="34" charset="0"/>
              <a:buChar char="•"/>
            </a:pPr>
            <a:r>
              <a:rPr lang="en-US" dirty="0"/>
              <a:t>We’ve created an extensive training for our participating providers that we can deliver in a variety of ways:</a:t>
            </a:r>
          </a:p>
          <a:p>
            <a:pPr marL="688975" lvl="2" indent="-336550">
              <a:buFont typeface="Arial" panose="020B0604020202020204" pitchFamily="34" charset="0"/>
              <a:buChar char="─"/>
            </a:pPr>
            <a:r>
              <a:rPr lang="en-US" sz="1500" dirty="0"/>
              <a:t>Email</a:t>
            </a:r>
          </a:p>
          <a:p>
            <a:pPr marL="688975" lvl="2" indent="-336550">
              <a:buFont typeface="Arial" panose="020B0604020202020204" pitchFamily="34" charset="0"/>
              <a:buChar char="─"/>
            </a:pPr>
            <a:r>
              <a:rPr lang="en-US" sz="1500" dirty="0"/>
              <a:t>Conference call</a:t>
            </a:r>
          </a:p>
          <a:p>
            <a:pPr marL="688975" lvl="2" indent="-336550">
              <a:buFont typeface="Arial" panose="020B0604020202020204" pitchFamily="34" charset="0"/>
              <a:buChar char="─"/>
            </a:pPr>
            <a:r>
              <a:rPr lang="en-US" sz="1500" dirty="0"/>
              <a:t>Zoom or Skype </a:t>
            </a:r>
          </a:p>
          <a:p>
            <a:pPr marL="688975" lvl="2" indent="-336550">
              <a:buFont typeface="Arial" panose="020B0604020202020204" pitchFamily="34" charset="0"/>
              <a:buChar char="─"/>
            </a:pPr>
            <a:r>
              <a:rPr lang="en-US" sz="1500" dirty="0"/>
              <a:t>Webinars</a:t>
            </a:r>
          </a:p>
          <a:p>
            <a:pPr marL="688975" lvl="2" indent="-336550">
              <a:buFont typeface="Arial" panose="020B0604020202020204" pitchFamily="34" charset="0"/>
              <a:buChar char="─"/>
            </a:pPr>
            <a:r>
              <a:rPr lang="en-US" sz="1500" dirty="0"/>
              <a:t>Seminars</a:t>
            </a:r>
          </a:p>
          <a:p>
            <a:pPr marL="688975" lvl="2" indent="-336550">
              <a:buFont typeface="Arial" panose="020B0604020202020204" pitchFamily="34" charset="0"/>
              <a:buChar char="─"/>
            </a:pPr>
            <a:r>
              <a:rPr lang="en-US" sz="1500" dirty="0"/>
              <a:t>In-person visit (coming soon)</a:t>
            </a:r>
          </a:p>
          <a:p>
            <a:pPr marL="344488" lvl="1" indent="-344488">
              <a:buFont typeface="Arial" panose="020B0604020202020204" pitchFamily="34" charset="0"/>
              <a:buChar char="•"/>
            </a:pPr>
            <a:r>
              <a:rPr lang="en-US" dirty="0"/>
              <a:t>Additional education and training modules are available on our website</a:t>
            </a:r>
          </a:p>
          <a:p>
            <a:pPr marL="688975" lvl="2" indent="-336550">
              <a:buFont typeface="Arial" panose="020B0604020202020204" pitchFamily="34" charset="0"/>
              <a:buChar char="─"/>
            </a:pPr>
            <a:r>
              <a:rPr lang="en-US" sz="1500" dirty="0">
                <a:solidFill>
                  <a:srgbClr val="3D3D3E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https://martinspoint.org/for-providers</a:t>
            </a:r>
            <a:endParaRPr lang="en-US" sz="1500" dirty="0">
              <a:solidFill>
                <a:srgbClr val="3D3D3E"/>
              </a:solidFill>
            </a:endParaRPr>
          </a:p>
          <a:p>
            <a:pPr marL="344488" lvl="1" indent="-344488">
              <a:buFont typeface="Arial" panose="020B0604020202020204" pitchFamily="34" charset="0"/>
              <a:buChar char="•"/>
            </a:pPr>
            <a:r>
              <a:rPr lang="en-US" dirty="0"/>
              <a:t>Our </a:t>
            </a:r>
            <a:r>
              <a:rPr lang="en-US" dirty="0">
                <a:hlinkClick r:id="rId5"/>
              </a:rPr>
              <a:t>Provider Manual </a:t>
            </a:r>
            <a:r>
              <a:rPr lang="en-US" dirty="0"/>
              <a:t>includes a guide to provider procedures </a:t>
            </a:r>
          </a:p>
          <a:p>
            <a:pPr marL="344488" lvl="1" indent="-344488">
              <a:buNone/>
            </a:pPr>
            <a:endParaRPr lang="en-US" dirty="0"/>
          </a:p>
          <a:p>
            <a:pPr marL="344488" lvl="1" indent="-344488"/>
            <a:endParaRPr lang="en-US" dirty="0"/>
          </a:p>
          <a:p>
            <a:pPr marL="344488" indent="-344488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23852E7-9D32-EF42-A685-A264C7A317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98324" y="6332762"/>
            <a:ext cx="1352248" cy="365125"/>
          </a:xfrm>
        </p:spPr>
        <p:txBody>
          <a:bodyPr/>
          <a:lstStyle/>
          <a:p>
            <a:fld id="{660AD0E0-DF68-E742-B4F8-07D68D50E5A6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27_Slide" descr="27_Slide">
            <a:hlinkClick r:id="" action="ppaction://media"/>
            <a:extLst>
              <a:ext uri="{FF2B5EF4-FFF2-40B4-BE49-F238E27FC236}">
                <a16:creationId xmlns:a16="http://schemas.microsoft.com/office/drawing/2014/main" xmlns="" id="{AB81CC54-16CF-2C45-A5F4-23B5BB9F10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92228" y="588508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56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Contact 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88725"/>
            <a:ext cx="10972800" cy="4880549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Provider Relations: Education, Contracts</a:t>
            </a:r>
          </a:p>
          <a:p>
            <a:pPr lvl="1"/>
            <a:r>
              <a:rPr lang="en-US" dirty="0"/>
              <a:t>Phone: 1-800-348-9804</a:t>
            </a:r>
          </a:p>
          <a:p>
            <a:pPr lvl="1"/>
            <a:r>
              <a:rPr lang="en-US" dirty="0"/>
              <a:t>Fax: 207-828-7870</a:t>
            </a:r>
          </a:p>
          <a:p>
            <a:pPr lvl="1"/>
            <a:r>
              <a:rPr lang="en-US" dirty="0"/>
              <a:t>Email: </a:t>
            </a:r>
            <a:r>
              <a:rPr lang="en-US" dirty="0"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Network.Management@MartinsPoint.org</a:t>
            </a:r>
            <a:endParaRPr lang="en-US" dirty="0"/>
          </a:p>
          <a:p>
            <a:endParaRPr lang="en-US" dirty="0"/>
          </a:p>
          <a:p>
            <a:pPr lvl="0"/>
            <a:r>
              <a:rPr lang="en-US" dirty="0"/>
              <a:t>Comprehensive Visit Program</a:t>
            </a:r>
          </a:p>
          <a:p>
            <a:pPr lvl="1"/>
            <a:r>
              <a:rPr lang="en-US" dirty="0"/>
              <a:t>Check status information, please send email to: </a:t>
            </a:r>
            <a:r>
              <a:rPr lang="en-US" dirty="0"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CDI@martinspoint.org</a:t>
            </a:r>
            <a:endParaRPr lang="en-US" dirty="0"/>
          </a:p>
          <a:p>
            <a:pPr lvl="1"/>
            <a:r>
              <a:rPr lang="en-US" dirty="0"/>
              <a:t>For general questions about the program, including a request for onsite education or Comprehensive Visit Form submission guideline clarification, send email to: </a:t>
            </a:r>
            <a:r>
              <a:rPr lang="en-US" dirty="0"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Network.Management@MartinsPoint.org</a:t>
            </a:r>
            <a:r>
              <a:rPr lang="en-US" dirty="0"/>
              <a:t> or call (207) 766-3185</a:t>
            </a:r>
          </a:p>
          <a:p>
            <a:endParaRPr lang="en-US" dirty="0"/>
          </a:p>
          <a:p>
            <a:r>
              <a:rPr lang="en-US" dirty="0"/>
              <a:t>Provider Inquiry Department: Eligibility, Benefits, Claims, General Information</a:t>
            </a:r>
          </a:p>
          <a:p>
            <a:pPr lvl="1"/>
            <a:r>
              <a:rPr lang="en-US" dirty="0"/>
              <a:t>Phone: 1-888-732-7364</a:t>
            </a:r>
          </a:p>
          <a:p>
            <a:endParaRPr lang="en-US" dirty="0"/>
          </a:p>
          <a:p>
            <a:r>
              <a:rPr lang="en-US" dirty="0"/>
              <a:t>Health Management Department: Preauthorization, Discharge Planning, Medical-Necessity Reviews, Subacute, Home Care, Transplant Services</a:t>
            </a:r>
          </a:p>
          <a:p>
            <a:pPr lvl="1"/>
            <a:r>
              <a:rPr lang="en-US" dirty="0"/>
              <a:t>Phone: 1-888-339-7982</a:t>
            </a:r>
          </a:p>
          <a:p>
            <a:pPr lvl="1"/>
            <a:r>
              <a:rPr lang="en-US" dirty="0"/>
              <a:t>Fax: 207-828-7865</a:t>
            </a:r>
          </a:p>
          <a:p>
            <a:pPr lvl="1"/>
            <a:endParaRPr lang="en-US" dirty="0"/>
          </a:p>
          <a:p>
            <a:r>
              <a:rPr lang="en-US" dirty="0"/>
              <a:t>Provider Data Integrity: Provider Data Change Request</a:t>
            </a:r>
          </a:p>
          <a:p>
            <a:pPr lvl="1"/>
            <a:r>
              <a:rPr lang="en-US" dirty="0"/>
              <a:t>Email: </a:t>
            </a:r>
            <a:r>
              <a:rPr lang="en-US" dirty="0"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Providerchanges@MartinsPoint.org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23852E7-9D32-EF42-A685-A264C7A317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660AD0E0-DF68-E742-B4F8-07D68D50E5A6}" type="slidenum">
              <a:rPr lang="en-US" smtClean="0"/>
              <a:pPr algn="l"/>
              <a:t>16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9A68E5B-8B64-40BC-8844-91AE46C29C83}"/>
              </a:ext>
            </a:extLst>
          </p:cNvPr>
          <p:cNvSpPr txBox="1"/>
          <p:nvPr/>
        </p:nvSpPr>
        <p:spPr>
          <a:xfrm>
            <a:off x="1" y="5499942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want to hear from you!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40B2D2D-A906-40EE-8A68-BD9786D0F9F6}"/>
              </a:ext>
            </a:extLst>
          </p:cNvPr>
          <p:cNvSpPr txBox="1"/>
          <p:nvPr/>
        </p:nvSpPr>
        <p:spPr>
          <a:xfrm>
            <a:off x="1" y="5995686"/>
            <a:ext cx="1219200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rgbClr val="3D3D3E"/>
                </a:solidFill>
              </a:rPr>
              <a:t>Please click the survey link to complete our provider survey. Thank you!</a:t>
            </a:r>
          </a:p>
          <a:p>
            <a:pPr algn="ctr"/>
            <a:r>
              <a:rPr lang="en-US" sz="1600" b="1" u="sng" dirty="0">
                <a:solidFill>
                  <a:schemeClr val="accent6">
                    <a:lumMod val="10000"/>
                  </a:schemeClr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https://www.surveymonkey.com/r/TVQ7TLJ</a:t>
            </a:r>
            <a:endParaRPr lang="en-US" sz="1600" b="1" dirty="0">
              <a:solidFill>
                <a:schemeClr val="accent6">
                  <a:lumMod val="10000"/>
                </a:schemeClr>
              </a:solidFill>
            </a:endParaRPr>
          </a:p>
          <a:p>
            <a:pPr algn="ctr"/>
            <a:endParaRPr lang="en-US" sz="1500" dirty="0">
              <a:solidFill>
                <a:srgbClr val="3D3D3E"/>
              </a:solidFill>
            </a:endParaRPr>
          </a:p>
          <a:p>
            <a:pPr algn="ctr"/>
            <a:endParaRPr lang="en-US" sz="1500" dirty="0">
              <a:solidFill>
                <a:srgbClr val="3D3D3E"/>
              </a:solidFill>
            </a:endParaRPr>
          </a:p>
        </p:txBody>
      </p:sp>
      <p:pic>
        <p:nvPicPr>
          <p:cNvPr id="7" name="28_Slide 2" descr="28_Slide 2">
            <a:hlinkClick r:id="" action="ppaction://media"/>
            <a:extLst>
              <a:ext uri="{FF2B5EF4-FFF2-40B4-BE49-F238E27FC236}">
                <a16:creationId xmlns:a16="http://schemas.microsoft.com/office/drawing/2014/main" xmlns="" id="{0381E535-9B0F-B443-84C3-22223E4500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312835" y="577056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65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1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Office Theme">
  <a:themeElements>
    <a:clrScheme name="Martin's Point">
      <a:dk1>
        <a:srgbClr val="1D5C42"/>
      </a:dk1>
      <a:lt1>
        <a:srgbClr val="FFFFFF"/>
      </a:lt1>
      <a:dk2>
        <a:srgbClr val="BFB6AD"/>
      </a:dk2>
      <a:lt2>
        <a:srgbClr val="FAE7C4"/>
      </a:lt2>
      <a:accent1>
        <a:srgbClr val="FFB02E"/>
      </a:accent1>
      <a:accent2>
        <a:srgbClr val="BFB6AD"/>
      </a:accent2>
      <a:accent3>
        <a:srgbClr val="50B948"/>
      </a:accent3>
      <a:accent4>
        <a:srgbClr val="739DD3"/>
      </a:accent4>
      <a:accent5>
        <a:srgbClr val="FFE774"/>
      </a:accent5>
      <a:accent6>
        <a:srgbClr val="E0DCD8"/>
      </a:accent6>
      <a:hlink>
        <a:srgbClr val="739DD3"/>
      </a:hlink>
      <a:folHlink>
        <a:srgbClr val="739DD3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92D05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/>
      <a:lstStyle/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2211</TotalTime>
  <Words>709</Words>
  <Application>Microsoft Office PowerPoint</Application>
  <PresentationFormat>Custom</PresentationFormat>
  <Paragraphs>185</Paragraphs>
  <Slides>16</Slides>
  <Notes>14</Notes>
  <HiddenSlides>0</HiddenSlides>
  <MMClips>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 Provider Education</vt:lpstr>
      <vt:lpstr>Overview</vt:lpstr>
      <vt:lpstr>Who We Are </vt:lpstr>
      <vt:lpstr>What We Do</vt:lpstr>
      <vt:lpstr>Our Health Plans</vt:lpstr>
      <vt:lpstr>Our Health Plans</vt:lpstr>
      <vt:lpstr>US Family Health Plan: Details &amp; Benefits</vt:lpstr>
      <vt:lpstr>Generations Advantage: Details &amp; Benefits</vt:lpstr>
      <vt:lpstr>Generations Advantage: Going Beyond Medicare in 2021</vt:lpstr>
      <vt:lpstr>Provider Online Tools &amp; Resources</vt:lpstr>
      <vt:lpstr>TruCare ProAuth Electronic Authorization Tool</vt:lpstr>
      <vt:lpstr>Online Tools &amp; Resources</vt:lpstr>
      <vt:lpstr>Provider Portal Functions</vt:lpstr>
      <vt:lpstr>Onboarding,  Additional Education &amp; Contacting Us</vt:lpstr>
      <vt:lpstr>Onboarding &amp; Additional Education </vt:lpstr>
      <vt:lpstr>Contact Us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Gray</dc:creator>
  <cp:lastModifiedBy>Melody Armstrong</cp:lastModifiedBy>
  <cp:revision>194</cp:revision>
  <dcterms:created xsi:type="dcterms:W3CDTF">2017-04-11T20:40:03Z</dcterms:created>
  <dcterms:modified xsi:type="dcterms:W3CDTF">2021-03-26T21:00:27Z</dcterms:modified>
</cp:coreProperties>
</file>