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94" r:id="rId1"/>
  </p:sldMasterIdLst>
  <p:handoutMasterIdLst>
    <p:handoutMasterId r:id="rId13"/>
  </p:handoutMasterIdLst>
  <p:sldIdLst>
    <p:sldId id="329" r:id="rId2"/>
    <p:sldId id="335" r:id="rId3"/>
    <p:sldId id="334" r:id="rId4"/>
    <p:sldId id="333" r:id="rId5"/>
    <p:sldId id="337" r:id="rId6"/>
    <p:sldId id="338" r:id="rId7"/>
    <p:sldId id="341" r:id="rId8"/>
    <p:sldId id="340" r:id="rId9"/>
    <p:sldId id="344" r:id="rId10"/>
    <p:sldId id="342" r:id="rId11"/>
    <p:sldId id="347"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p:scale>
          <a:sx n="89" d="100"/>
          <a:sy n="89" d="100"/>
        </p:scale>
        <p:origin x="-126"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2"/>
            <a:ext cx="3038475" cy="466725"/>
          </a:xfrm>
          <a:prstGeom prst="rect">
            <a:avLst/>
          </a:prstGeom>
        </p:spPr>
        <p:txBody>
          <a:bodyPr vert="horz" lIns="91440" tIns="45720" rIns="91440" bIns="45720" rtlCol="0"/>
          <a:lstStyle>
            <a:lvl1pPr algn="r">
              <a:defRPr sz="1200"/>
            </a:lvl1pPr>
          </a:lstStyle>
          <a:p>
            <a:fld id="{9251E6A1-52B3-48F9-987B-6A03D81543B1}" type="datetimeFigureOut">
              <a:rPr lang="en-US" smtClean="0"/>
              <a:t>10/30/2017</a:t>
            </a:fld>
            <a:endParaRPr lang="en-US" dirty="0"/>
          </a:p>
        </p:txBody>
      </p:sp>
      <p:sp>
        <p:nvSpPr>
          <p:cNvPr id="4" name="Footer Placeholder 3"/>
          <p:cNvSpPr>
            <a:spLocks noGrp="1"/>
          </p:cNvSpPr>
          <p:nvPr>
            <p:ph type="ftr" sz="quarter" idx="2"/>
          </p:nvPr>
        </p:nvSpPr>
        <p:spPr>
          <a:xfrm>
            <a:off x="2" y="8829676"/>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6"/>
            <a:ext cx="3038475" cy="466725"/>
          </a:xfrm>
          <a:prstGeom prst="rect">
            <a:avLst/>
          </a:prstGeom>
        </p:spPr>
        <p:txBody>
          <a:bodyPr vert="horz" lIns="91440" tIns="45720" rIns="91440" bIns="45720" rtlCol="0" anchor="b"/>
          <a:lstStyle>
            <a:lvl1pPr algn="r">
              <a:defRPr sz="1200"/>
            </a:lvl1pPr>
          </a:lstStyle>
          <a:p>
            <a:fld id="{54B273BC-4CED-4ECC-8527-BD95F2B0E5EC}" type="slidenum">
              <a:rPr lang="en-US" smtClean="0"/>
              <a:t>‹#›</a:t>
            </a:fld>
            <a:endParaRPr lang="en-US" dirty="0"/>
          </a:p>
        </p:txBody>
      </p:sp>
    </p:spTree>
    <p:extLst>
      <p:ext uri="{BB962C8B-B14F-4D97-AF65-F5344CB8AC3E}">
        <p14:creationId xmlns:p14="http://schemas.microsoft.com/office/powerpoint/2010/main" val="14205669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5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6647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5211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755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958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587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466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3176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471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65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621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1024966"/>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aham.org/certification"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aham.org/membership.aspx"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info@aaham.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0095" y="1981200"/>
            <a:ext cx="4857080" cy="3948112"/>
          </a:xfrm>
          <a:prstGeom prst="rect">
            <a:avLst/>
          </a:prstGeom>
        </p:spPr>
      </p:pic>
    </p:spTree>
    <p:extLst>
      <p:ext uri="{BB962C8B-B14F-4D97-AF65-F5344CB8AC3E}">
        <p14:creationId xmlns:p14="http://schemas.microsoft.com/office/powerpoint/2010/main" val="3818329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What will make you stand out?</a:t>
            </a:r>
          </a:p>
          <a:p>
            <a:pPr lvl="1">
              <a:buFont typeface="Wingdings" panose="05000000000000000000" pitchFamily="2" charset="2"/>
              <a:buChar char="q"/>
            </a:pPr>
            <a:r>
              <a:rPr lang="en-US" sz="3200" dirty="0" smtClean="0">
                <a:solidFill>
                  <a:schemeClr val="tx1"/>
                </a:solidFill>
              </a:rPr>
              <a:t>Begin building your brand today!</a:t>
            </a:r>
          </a:p>
          <a:p>
            <a:pPr lvl="1">
              <a:buFont typeface="Wingdings" panose="05000000000000000000" pitchFamily="2" charset="2"/>
              <a:buChar char="q"/>
            </a:pPr>
            <a:r>
              <a:rPr lang="en-US" sz="3200" dirty="0" smtClean="0">
                <a:solidFill>
                  <a:schemeClr val="tx1"/>
                </a:solidFill>
              </a:rPr>
              <a:t>Students graduating from college that have been actively involved with AAHAM for networking, education and certification will stand out during the interview process</a:t>
            </a: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2563576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525" y="2353866"/>
            <a:ext cx="4743450" cy="3261122"/>
          </a:xfrm>
          <a:prstGeom prst="rect">
            <a:avLst/>
          </a:prstGeom>
        </p:spPr>
      </p:pic>
    </p:spTree>
    <p:extLst>
      <p:ext uri="{BB962C8B-B14F-4D97-AF65-F5344CB8AC3E}">
        <p14:creationId xmlns:p14="http://schemas.microsoft.com/office/powerpoint/2010/main" val="755315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Who is AAHAM and what can they do for me as a college student?</a:t>
            </a:r>
          </a:p>
          <a:p>
            <a:pPr lvl="1">
              <a:buFont typeface="Wingdings" panose="05000000000000000000" pitchFamily="2" charset="2"/>
              <a:buChar char="q"/>
            </a:pPr>
            <a:r>
              <a:rPr lang="en-US" sz="3200" dirty="0" smtClean="0">
                <a:solidFill>
                  <a:schemeClr val="tx1"/>
                </a:solidFill>
              </a:rPr>
              <a:t>AAHAM is a Healthcare Revenue Cycle Professional group</a:t>
            </a:r>
          </a:p>
          <a:p>
            <a:pPr lvl="1">
              <a:buFont typeface="Wingdings" panose="05000000000000000000" pitchFamily="2" charset="2"/>
              <a:buChar char="q"/>
            </a:pPr>
            <a:r>
              <a:rPr lang="en-US" sz="3200" dirty="0" smtClean="0">
                <a:solidFill>
                  <a:schemeClr val="tx1"/>
                </a:solidFill>
              </a:rPr>
              <a:t>AAHAM has 32 local chapters across the country</a:t>
            </a:r>
          </a:p>
          <a:p>
            <a:pPr lvl="1">
              <a:buFont typeface="Wingdings" panose="05000000000000000000" pitchFamily="2" charset="2"/>
              <a:buChar char="q"/>
            </a:pPr>
            <a:r>
              <a:rPr lang="en-US" sz="3200" dirty="0" smtClean="0">
                <a:solidFill>
                  <a:schemeClr val="tx1"/>
                </a:solidFill>
              </a:rPr>
              <a:t>AAHAM has over 3,000 members that work in hospitals, clinics and various other healthcare financial and IT related organizations</a:t>
            </a: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2881801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
        <p:nvSpPr>
          <p:cNvPr id="6" name="Content Placeholder 2"/>
          <p:cNvSpPr txBox="1">
            <a:spLocks/>
          </p:cNvSpPr>
          <p:nvPr/>
        </p:nvSpPr>
        <p:spPr>
          <a:xfrm>
            <a:off x="1249680" y="19981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Why do I want to become involved with AAHAM while I’m a college student?</a:t>
            </a:r>
          </a:p>
          <a:p>
            <a:pPr lvl="1">
              <a:buFont typeface="Wingdings" panose="05000000000000000000" pitchFamily="2" charset="2"/>
              <a:buChar char="q"/>
            </a:pPr>
            <a:r>
              <a:rPr lang="en-US" sz="3200" dirty="0" smtClean="0">
                <a:solidFill>
                  <a:schemeClr val="tx1"/>
                </a:solidFill>
              </a:rPr>
              <a:t>AAHAM will help introduce you as a college student to a network of professionals that currently work in a hospital, clinic or healthcare business partner.  Becoming involved now in AAHAM will create opportunities to learn about healthcare and healthcare related jobs that will be available to you upon graduation</a:t>
            </a:r>
          </a:p>
          <a:p>
            <a:pPr lvl="1">
              <a:buFont typeface="Wingdings" panose="05000000000000000000" pitchFamily="2" charset="2"/>
              <a:buChar char="q"/>
            </a:pPr>
            <a:endParaRPr lang="en-US" dirty="0" smtClean="0">
              <a:solidFill>
                <a:schemeClr val="tx1"/>
              </a:solidFill>
            </a:endParaRPr>
          </a:p>
          <a:p>
            <a:pPr lvl="1">
              <a:buFont typeface="Wingdings" panose="05000000000000000000" pitchFamily="2" charset="2"/>
              <a:buChar char="q"/>
            </a:pPr>
            <a:endParaRPr lang="en-US" dirty="0">
              <a:solidFill>
                <a:schemeClr val="tx1"/>
              </a:solidFill>
            </a:endParaRPr>
          </a:p>
          <a:p>
            <a:pPr lvl="1">
              <a:buFont typeface="Wingdings" panose="05000000000000000000" pitchFamily="2" charset="2"/>
              <a:buChar char="q"/>
            </a:pPr>
            <a:endParaRPr lang="en-US" dirty="0" smtClean="0">
              <a:solidFill>
                <a:schemeClr val="tx1"/>
              </a:solidFill>
            </a:endParaRPr>
          </a:p>
          <a:p>
            <a:pPr lvl="1">
              <a:buFont typeface="Wingdings" panose="05000000000000000000" pitchFamily="2" charset="2"/>
              <a:buChar char="q"/>
            </a:pPr>
            <a:endParaRPr lang="en-US" dirty="0">
              <a:solidFill>
                <a:schemeClr val="tx1"/>
              </a:solidFill>
            </a:endParaRPr>
          </a:p>
          <a:p>
            <a:pPr lvl="1">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1350099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Why </a:t>
            </a:r>
            <a:r>
              <a:rPr lang="en-US" sz="3200" dirty="0">
                <a:solidFill>
                  <a:srgbClr val="FF0000"/>
                </a:solidFill>
              </a:rPr>
              <a:t>would I want to work in healthcare </a:t>
            </a:r>
            <a:r>
              <a:rPr lang="en-US" sz="3200" dirty="0" smtClean="0">
                <a:solidFill>
                  <a:srgbClr val="FF0000"/>
                </a:solidFill>
              </a:rPr>
              <a:t>finance after </a:t>
            </a:r>
            <a:r>
              <a:rPr lang="en-US" sz="3200" dirty="0">
                <a:solidFill>
                  <a:srgbClr val="FF0000"/>
                </a:solidFill>
              </a:rPr>
              <a:t>college</a:t>
            </a:r>
            <a:r>
              <a:rPr lang="en-US" sz="3200" dirty="0" smtClean="0">
                <a:solidFill>
                  <a:srgbClr val="FF0000"/>
                </a:solidFill>
              </a:rPr>
              <a:t>?</a:t>
            </a:r>
          </a:p>
          <a:p>
            <a:pPr lvl="1">
              <a:buFont typeface="Wingdings" panose="05000000000000000000" pitchFamily="2" charset="2"/>
              <a:buChar char="q"/>
            </a:pPr>
            <a:r>
              <a:rPr lang="en-US" sz="3200" dirty="0" smtClean="0">
                <a:solidFill>
                  <a:schemeClr val="tx1"/>
                </a:solidFill>
              </a:rPr>
              <a:t>Healthcare is one of the fastest growing job sectors in the workforce. There are hospitals and clinics located in almost every city and town across the country. Graduating college students wanting to work in healthcare can pick and choose what part of the country they want to work and live in while choosing a wide variety of career options</a:t>
            </a:r>
          </a:p>
          <a:p>
            <a:pPr lvl="1">
              <a:buFont typeface="Wingdings" panose="05000000000000000000" pitchFamily="2" charset="2"/>
              <a:buChar char="q"/>
            </a:pPr>
            <a:endParaRPr lang="en-US" sz="3000" dirty="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1394611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What types of jobs are there available to me?</a:t>
            </a:r>
          </a:p>
          <a:p>
            <a:pPr lvl="1">
              <a:buFont typeface="Wingdings" panose="05000000000000000000" pitchFamily="2" charset="2"/>
              <a:buChar char="q"/>
            </a:pPr>
            <a:r>
              <a:rPr lang="en-US" sz="3200" dirty="0" smtClean="0">
                <a:solidFill>
                  <a:schemeClr val="tx1"/>
                </a:solidFill>
              </a:rPr>
              <a:t>College students graduating with a degree in business, marketing, finance, IT, accounting or healthcare administration can all find careers in the healthcare revenue cycle working for a hospital, clinic or a healthcare business partner. Jobs include such titles as Revenue Cycle Director, Patient Accounts Manager, Patient Access Manager, Compliance Director, Controller, Accounting, IT Analyst, Vice-President of Marketing/Sales</a:t>
            </a:r>
            <a:endParaRPr lang="en-US" sz="3200" dirty="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776925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How can I become involved in AAHAM at my local chapter level?</a:t>
            </a:r>
          </a:p>
          <a:p>
            <a:pPr lvl="1">
              <a:buFont typeface="Wingdings" panose="05000000000000000000" pitchFamily="2" charset="2"/>
              <a:buChar char="q"/>
            </a:pPr>
            <a:r>
              <a:rPr lang="en-US" sz="3200" dirty="0" smtClean="0">
                <a:solidFill>
                  <a:schemeClr val="tx1"/>
                </a:solidFill>
              </a:rPr>
              <a:t>Your local AAHAM chapter has a number of opportunities that can help you begin to create your network and can help you get up to speed and remain current on the hospital revenue cycle. Your local chapter contact person is _____________</a:t>
            </a: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3413473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Local AAHAM opportunities for students</a:t>
            </a:r>
          </a:p>
          <a:p>
            <a:pPr lvl="1">
              <a:buFont typeface="Wingdings" panose="05000000000000000000" pitchFamily="2" charset="2"/>
              <a:buChar char="q"/>
            </a:pPr>
            <a:r>
              <a:rPr lang="en-US" sz="3000" dirty="0" smtClean="0">
                <a:solidFill>
                  <a:schemeClr val="tx1"/>
                </a:solidFill>
              </a:rPr>
              <a:t>WEBINARS</a:t>
            </a:r>
          </a:p>
          <a:p>
            <a:pPr lvl="2">
              <a:buFont typeface="Wingdings" panose="05000000000000000000" pitchFamily="2" charset="2"/>
              <a:buChar char="q"/>
            </a:pPr>
            <a:r>
              <a:rPr lang="en-US" sz="2600" dirty="0" smtClean="0">
                <a:solidFill>
                  <a:schemeClr val="tx1"/>
                </a:solidFill>
              </a:rPr>
              <a:t>Learn about current healthcare topics</a:t>
            </a:r>
          </a:p>
          <a:p>
            <a:pPr lvl="2">
              <a:buFont typeface="Wingdings" panose="05000000000000000000" pitchFamily="2" charset="2"/>
              <a:buChar char="q"/>
            </a:pPr>
            <a:r>
              <a:rPr lang="en-US" sz="2600" dirty="0" smtClean="0">
                <a:solidFill>
                  <a:schemeClr val="tx1"/>
                </a:solidFill>
              </a:rPr>
              <a:t>Study sessions for certification exams</a:t>
            </a:r>
          </a:p>
          <a:p>
            <a:pPr lvl="1">
              <a:buFont typeface="Wingdings" panose="05000000000000000000" pitchFamily="2" charset="2"/>
              <a:buChar char="q"/>
            </a:pPr>
            <a:r>
              <a:rPr lang="en-US" sz="3200" dirty="0" smtClean="0">
                <a:solidFill>
                  <a:schemeClr val="tx1"/>
                </a:solidFill>
              </a:rPr>
              <a:t>IN PERSON EDUCATION</a:t>
            </a:r>
          </a:p>
          <a:p>
            <a:pPr lvl="2">
              <a:buFont typeface="Wingdings" panose="05000000000000000000" pitchFamily="2" charset="2"/>
              <a:buChar char="q"/>
            </a:pPr>
            <a:r>
              <a:rPr lang="en-US" sz="2800" dirty="0" smtClean="0">
                <a:solidFill>
                  <a:schemeClr val="tx1"/>
                </a:solidFill>
              </a:rPr>
              <a:t>Remain current on healthcare topics</a:t>
            </a:r>
          </a:p>
          <a:p>
            <a:pPr lvl="2">
              <a:buFont typeface="Wingdings" panose="05000000000000000000" pitchFamily="2" charset="2"/>
              <a:buChar char="q"/>
            </a:pPr>
            <a:r>
              <a:rPr lang="en-US" sz="2800" dirty="0" smtClean="0">
                <a:solidFill>
                  <a:schemeClr val="tx1"/>
                </a:solidFill>
              </a:rPr>
              <a:t>Meet a network of healthcare professionals</a:t>
            </a:r>
          </a:p>
          <a:p>
            <a:pPr lvl="1">
              <a:buFont typeface="Wingdings" panose="05000000000000000000" pitchFamily="2" charset="2"/>
              <a:buChar char="q"/>
            </a:pPr>
            <a:r>
              <a:rPr lang="en-US" sz="3200" dirty="0" smtClean="0">
                <a:solidFill>
                  <a:schemeClr val="tx1"/>
                </a:solidFill>
              </a:rPr>
              <a:t>SOCIAL NETWORKING EVENTS</a:t>
            </a:r>
          </a:p>
          <a:p>
            <a:pPr lvl="2">
              <a:buFont typeface="Wingdings" panose="05000000000000000000" pitchFamily="2" charset="2"/>
              <a:buChar char="q"/>
            </a:pPr>
            <a:r>
              <a:rPr lang="en-US" sz="2800" dirty="0" smtClean="0">
                <a:solidFill>
                  <a:schemeClr val="tx1"/>
                </a:solidFill>
              </a:rPr>
              <a:t>Develop contacts that will assist with job opportunities</a:t>
            </a: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4275224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fontScale="850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Why should I consider becoming certified in AAHAM before I graduate from college?</a:t>
            </a:r>
          </a:p>
          <a:p>
            <a:pPr lvl="1">
              <a:buFont typeface="Wingdings" panose="05000000000000000000" pitchFamily="2" charset="2"/>
              <a:buChar char="q"/>
            </a:pPr>
            <a:r>
              <a:rPr lang="en-US" sz="3000" dirty="0" smtClean="0">
                <a:solidFill>
                  <a:schemeClr val="tx1"/>
                </a:solidFill>
              </a:rPr>
              <a:t>AAHAM offers the most recognized certifications in the healthcare industry for revenue cycle professionals. Sign up for the on-line exam at </a:t>
            </a:r>
            <a:r>
              <a:rPr lang="en-US" sz="3000" dirty="0" smtClean="0">
                <a:solidFill>
                  <a:schemeClr val="tx1"/>
                </a:solidFill>
                <a:hlinkClick r:id="rId3"/>
              </a:rPr>
              <a:t>http://www.aaham.org/certification</a:t>
            </a:r>
            <a:endParaRPr lang="en-US" sz="3000" dirty="0" smtClean="0">
              <a:solidFill>
                <a:schemeClr val="tx1"/>
              </a:solidFill>
            </a:endParaRPr>
          </a:p>
          <a:p>
            <a:pPr lvl="1">
              <a:buFont typeface="Wingdings" panose="05000000000000000000" pitchFamily="2" charset="2"/>
              <a:buChar char="q"/>
            </a:pPr>
            <a:r>
              <a:rPr lang="en-US" sz="3000" dirty="0" smtClean="0">
                <a:solidFill>
                  <a:schemeClr val="tx1"/>
                </a:solidFill>
              </a:rPr>
              <a:t>AAHAM offers study guides and webinars to help prepare you for the exam. </a:t>
            </a:r>
          </a:p>
          <a:p>
            <a:pPr lvl="1">
              <a:buFont typeface="Wingdings" panose="05000000000000000000" pitchFamily="2" charset="2"/>
              <a:buChar char="q"/>
            </a:pPr>
            <a:r>
              <a:rPr lang="en-US" sz="3000" dirty="0" smtClean="0">
                <a:solidFill>
                  <a:schemeClr val="tx1"/>
                </a:solidFill>
              </a:rPr>
              <a:t>Tests can be proctored locally and you will know if you passed immediately upon completion</a:t>
            </a:r>
          </a:p>
          <a:p>
            <a:pPr lvl="1">
              <a:buFont typeface="Wingdings" panose="05000000000000000000" pitchFamily="2" charset="2"/>
              <a:buChar char="q"/>
            </a:pPr>
            <a:r>
              <a:rPr lang="en-US" sz="3000" dirty="0" smtClean="0">
                <a:solidFill>
                  <a:schemeClr val="tx1"/>
                </a:solidFill>
              </a:rPr>
              <a:t>Recent graduates attempting to gain employment in the healthcare industry will stand out with these initials behind their names.</a:t>
            </a:r>
          </a:p>
          <a:p>
            <a:pPr lvl="1">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801069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0133" y="533399"/>
            <a:ext cx="3173730" cy="1133475"/>
          </a:xfrm>
        </p:spPr>
      </p:pic>
      <p:sp>
        <p:nvSpPr>
          <p:cNvPr id="5" name="Content Placeholder 2"/>
          <p:cNvSpPr txBox="1">
            <a:spLocks/>
          </p:cNvSpPr>
          <p:nvPr/>
        </p:nvSpPr>
        <p:spPr>
          <a:xfrm>
            <a:off x="1097280" y="1845734"/>
            <a:ext cx="10058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q"/>
            </a:pPr>
            <a:r>
              <a:rPr lang="en-US" sz="3200" dirty="0" smtClean="0">
                <a:solidFill>
                  <a:srgbClr val="FF0000"/>
                </a:solidFill>
              </a:rPr>
              <a:t>Next steps?</a:t>
            </a:r>
          </a:p>
          <a:p>
            <a:pPr lvl="1">
              <a:buFont typeface="Wingdings" panose="05000000000000000000" pitchFamily="2" charset="2"/>
              <a:buChar char="q"/>
            </a:pPr>
            <a:r>
              <a:rPr lang="en-US" sz="3200" dirty="0" smtClean="0">
                <a:solidFill>
                  <a:schemeClr val="tx1"/>
                </a:solidFill>
              </a:rPr>
              <a:t>If you aren’t already a member, complete the FREE full time-student membership application</a:t>
            </a:r>
          </a:p>
          <a:p>
            <a:pPr lvl="2">
              <a:buFont typeface="Wingdings" panose="05000000000000000000" pitchFamily="2" charset="2"/>
              <a:buChar char="q"/>
            </a:pPr>
            <a:r>
              <a:rPr lang="en-US" sz="2800" dirty="0" smtClean="0">
                <a:solidFill>
                  <a:schemeClr val="tx1"/>
                </a:solidFill>
              </a:rPr>
              <a:t>This application is online at:  </a:t>
            </a:r>
            <a:r>
              <a:rPr lang="en-US" sz="2800" dirty="0" smtClean="0">
                <a:solidFill>
                  <a:schemeClr val="tx1"/>
                </a:solidFill>
                <a:hlinkClick r:id="rId3"/>
              </a:rPr>
              <a:t>http://www.aaham.org/membership.aspx</a:t>
            </a:r>
            <a:endParaRPr lang="en-US" sz="2800" dirty="0" smtClean="0">
              <a:solidFill>
                <a:schemeClr val="tx1"/>
              </a:solidFill>
            </a:endParaRPr>
          </a:p>
          <a:p>
            <a:pPr lvl="1">
              <a:buFont typeface="Wingdings" panose="05000000000000000000" pitchFamily="2" charset="2"/>
              <a:buChar char="q"/>
            </a:pPr>
            <a:r>
              <a:rPr lang="en-US" sz="3200" dirty="0" smtClean="0">
                <a:solidFill>
                  <a:schemeClr val="tx1"/>
                </a:solidFill>
              </a:rPr>
              <a:t>Your local chapter contact is _____________</a:t>
            </a:r>
          </a:p>
          <a:p>
            <a:pPr lvl="1">
              <a:buFont typeface="Wingdings" panose="05000000000000000000" pitchFamily="2" charset="2"/>
              <a:buChar char="q"/>
            </a:pPr>
            <a:r>
              <a:rPr lang="en-US" sz="3200" dirty="0" smtClean="0">
                <a:solidFill>
                  <a:schemeClr val="tx1"/>
                </a:solidFill>
              </a:rPr>
              <a:t>You can also contact the national AAHAM office at </a:t>
            </a:r>
            <a:r>
              <a:rPr lang="en-US" sz="3200" dirty="0" smtClean="0">
                <a:solidFill>
                  <a:schemeClr val="tx1"/>
                </a:solidFill>
                <a:hlinkClick r:id="rId4"/>
              </a:rPr>
              <a:t>info@aaham.org</a:t>
            </a:r>
            <a:r>
              <a:rPr lang="en-US" sz="3200" dirty="0" smtClean="0">
                <a:solidFill>
                  <a:schemeClr val="tx1"/>
                </a:solidFill>
              </a:rPr>
              <a:t> or at (703)-281-4043</a:t>
            </a: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a:p>
            <a:pPr>
              <a:buFont typeface="Wingdings" panose="05000000000000000000" pitchFamily="2" charset="2"/>
              <a:buChar char="q"/>
            </a:pPr>
            <a:endParaRPr lang="en-US" dirty="0" smtClean="0">
              <a:solidFill>
                <a:schemeClr val="tx1"/>
              </a:solidFill>
            </a:endParaRPr>
          </a:p>
        </p:txBody>
      </p:sp>
    </p:spTree>
    <p:extLst>
      <p:ext uri="{BB962C8B-B14F-4D97-AF65-F5344CB8AC3E}">
        <p14:creationId xmlns:p14="http://schemas.microsoft.com/office/powerpoint/2010/main" val="1171938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2306</TotalTime>
  <Words>539</Words>
  <Application>Microsoft Office PowerPoint</Application>
  <PresentationFormat>Custom</PresentationFormat>
  <Paragraphs>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CGH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AAHAM National Board Meeting January 13, 2017 Nashville</dc:title>
  <dc:creator>Ken Koerner</dc:creator>
  <cp:lastModifiedBy>Melody McClain-Armstrong</cp:lastModifiedBy>
  <cp:revision>173</cp:revision>
  <cp:lastPrinted>2017-09-19T13:12:01Z</cp:lastPrinted>
  <dcterms:created xsi:type="dcterms:W3CDTF">2017-01-03T14:36:19Z</dcterms:created>
  <dcterms:modified xsi:type="dcterms:W3CDTF">2017-10-30T14:21:58Z</dcterms:modified>
</cp:coreProperties>
</file>